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57" r:id="rId2"/>
    <p:sldId id="258" r:id="rId3"/>
  </p:sldIdLst>
  <p:sldSz cx="6858000" cy="9906000" type="A4"/>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8"/>
    <p:restoredTop sz="94660"/>
  </p:normalViewPr>
  <p:slideViewPr>
    <p:cSldViewPr snapToGrid="0">
      <p:cViewPr>
        <p:scale>
          <a:sx n="100" d="100"/>
          <a:sy n="100" d="100"/>
        </p:scale>
        <p:origin x="85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00"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1101" name="日付プレースホルダー 2"/>
          <p:cNvSpPr>
            <a:spLocks noGrp="1"/>
          </p:cNvSpPr>
          <p:nvPr>
            <p:ph type="dt" idx="1"/>
          </p:nvPr>
        </p:nvSpPr>
        <p:spPr>
          <a:xfrm>
            <a:off x="3815374" y="0"/>
            <a:ext cx="2918831" cy="493316"/>
          </a:xfrm>
          <a:prstGeom prst="rect">
            <a:avLst/>
          </a:prstGeom>
        </p:spPr>
        <p:txBody>
          <a:bodyPr vert="horz" lIns="91440" tIns="45720" rIns="91440" bIns="45720" rtlCol="0"/>
          <a:lstStyle>
            <a:lvl1pPr algn="r">
              <a:defRPr sz="1200"/>
            </a:lvl1pPr>
          </a:lstStyle>
          <a:p>
            <a:fld id="{46D06EA9-14B5-4F31-95CC-6AD91D20700D}" type="datetimeFigureOut">
              <a:rPr kumimoji="1" lang="ja-JP" altLang="en-US" smtClean="0"/>
              <a:t>2026/7/17</a:t>
            </a:fld>
            <a:endParaRPr kumimoji="1" lang="ja-JP" altLang="en-US"/>
          </a:p>
        </p:txBody>
      </p:sp>
      <p:sp>
        <p:nvSpPr>
          <p:cNvPr id="1102" name="スライド イメージ プレースホルダー 3"/>
          <p:cNvSpPr>
            <a:spLocks noGrp="1" noRot="1" noChangeAspect="1"/>
          </p:cNvSpPr>
          <p:nvPr>
            <p:ph type="sldImg" idx="2"/>
          </p:nvPr>
        </p:nvSpPr>
        <p:spPr>
          <a:xfrm>
            <a:off x="2087159" y="739973"/>
            <a:ext cx="2561447" cy="3699867"/>
          </a:xfrm>
          <a:prstGeom prst="rect">
            <a:avLst/>
          </a:prstGeom>
          <a:noFill/>
          <a:ln w="12700">
            <a:solidFill>
              <a:prstClr val="black"/>
            </a:solidFill>
          </a:ln>
        </p:spPr>
        <p:txBody>
          <a:bodyPr vert="horz" lIns="91440" tIns="45720" rIns="91440" bIns="45720" rtlCol="0" anchor="ctr"/>
          <a:lstStyle/>
          <a:p>
            <a:endParaRPr lang="ja-JP" altLang="en-US"/>
          </a:p>
        </p:txBody>
      </p:sp>
      <p:sp>
        <p:nvSpPr>
          <p:cNvPr id="1103" name="ノート プレースホルダー 4"/>
          <p:cNvSpPr>
            <a:spLocks noGrp="1"/>
          </p:cNvSpPr>
          <p:nvPr>
            <p:ph type="body" sz="quarter" idx="3"/>
          </p:nvPr>
        </p:nvSpPr>
        <p:spPr>
          <a:xfrm>
            <a:off x="673576" y="4686499"/>
            <a:ext cx="5388610" cy="443984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104" name="フッター プレースホルダー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1105" name="スライド番号プレースホルダー 6"/>
          <p:cNvSpPr>
            <a:spLocks noGrp="1"/>
          </p:cNvSpPr>
          <p:nvPr>
            <p:ph type="sldNum" sz="quarter" idx="5"/>
          </p:nvPr>
        </p:nvSpPr>
        <p:spPr>
          <a:xfrm>
            <a:off x="3815374" y="9371285"/>
            <a:ext cx="2918831" cy="493316"/>
          </a:xfrm>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1031"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1032"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1033" name="Date Placeholder 3"/>
          <p:cNvSpPr>
            <a:spLocks noGrp="1"/>
          </p:cNvSpPr>
          <p:nvPr>
            <p:ph type="dt" sz="half" idx="10"/>
          </p:nvPr>
        </p:nvSpPr>
        <p:spPr/>
        <p:txBody>
          <a:bodyPr/>
          <a:lstStyle/>
          <a:p>
            <a:fld id="{F5482AB3-4685-4F43-AA94-5F22E02ABB4F}" type="datetimeFigureOut">
              <a:rPr kumimoji="1" lang="ja-JP" altLang="en-US" smtClean="0"/>
              <a:t>2026/7/17</a:t>
            </a:fld>
            <a:endParaRPr kumimoji="1" lang="ja-JP" altLang="en-US"/>
          </a:p>
        </p:txBody>
      </p:sp>
      <p:sp>
        <p:nvSpPr>
          <p:cNvPr id="1034" name="Footer Placeholder 4"/>
          <p:cNvSpPr>
            <a:spLocks noGrp="1"/>
          </p:cNvSpPr>
          <p:nvPr>
            <p:ph type="ftr" sz="quarter" idx="11"/>
          </p:nvPr>
        </p:nvSpPr>
        <p:spPr/>
        <p:txBody>
          <a:bodyPr/>
          <a:lstStyle/>
          <a:p>
            <a:endParaRPr kumimoji="1" lang="ja-JP" altLang="en-US"/>
          </a:p>
        </p:txBody>
      </p:sp>
      <p:sp>
        <p:nvSpPr>
          <p:cNvPr id="1035" name="Slide Number Placeholder 5"/>
          <p:cNvSpPr>
            <a:spLocks noGrp="1"/>
          </p:cNvSpPr>
          <p:nvPr>
            <p:ph type="sldNum" sz="quarter" idx="12"/>
          </p:nvPr>
        </p:nvSpPr>
        <p:spPr/>
        <p:txBody>
          <a:bodyPr/>
          <a:lstStyle/>
          <a:p>
            <a:fld id="{301D304A-E926-4EEE-9D18-5C434FB91B1B}" type="slidenum">
              <a:rPr kumimoji="1" lang="ja-JP" altLang="en-US" smtClean="0"/>
              <a:t>‹#›</a:t>
            </a:fld>
            <a:endParaRPr kumimoji="1" lang="ja-JP" altLang="en-US"/>
          </a:p>
        </p:txBody>
      </p:sp>
    </p:spTree>
    <p:extLst>
      <p:ext uri="{BB962C8B-B14F-4D97-AF65-F5344CB8AC3E}">
        <p14:creationId xmlns:p14="http://schemas.microsoft.com/office/powerpoint/2010/main" val="975591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1088" name="Title 1"/>
          <p:cNvSpPr>
            <a:spLocks noGrp="1"/>
          </p:cNvSpPr>
          <p:nvPr>
            <p:ph type="title"/>
          </p:nvPr>
        </p:nvSpPr>
        <p:spPr/>
        <p:txBody>
          <a:bodyPr/>
          <a:lstStyle/>
          <a:p>
            <a:r>
              <a:rPr lang="ja-JP" altLang="en-US"/>
              <a:t>マスター タイトルの書式設定</a:t>
            </a:r>
            <a:endParaRPr lang="en-US" dirty="0"/>
          </a:p>
        </p:txBody>
      </p:sp>
      <p:sp>
        <p:nvSpPr>
          <p:cNvPr id="1089"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90" name="Date Placeholder 3"/>
          <p:cNvSpPr>
            <a:spLocks noGrp="1"/>
          </p:cNvSpPr>
          <p:nvPr>
            <p:ph type="dt" sz="half" idx="10"/>
          </p:nvPr>
        </p:nvSpPr>
        <p:spPr/>
        <p:txBody>
          <a:bodyPr/>
          <a:lstStyle/>
          <a:p>
            <a:fld id="{F5482AB3-4685-4F43-AA94-5F22E02ABB4F}" type="datetimeFigureOut">
              <a:rPr kumimoji="1" lang="ja-JP" altLang="en-US" smtClean="0"/>
              <a:t>2026/7/17</a:t>
            </a:fld>
            <a:endParaRPr kumimoji="1" lang="ja-JP" altLang="en-US"/>
          </a:p>
        </p:txBody>
      </p:sp>
      <p:sp>
        <p:nvSpPr>
          <p:cNvPr id="1091" name="Footer Placeholder 4"/>
          <p:cNvSpPr>
            <a:spLocks noGrp="1"/>
          </p:cNvSpPr>
          <p:nvPr>
            <p:ph type="ftr" sz="quarter" idx="11"/>
          </p:nvPr>
        </p:nvSpPr>
        <p:spPr/>
        <p:txBody>
          <a:bodyPr/>
          <a:lstStyle/>
          <a:p>
            <a:endParaRPr kumimoji="1" lang="ja-JP" altLang="en-US"/>
          </a:p>
        </p:txBody>
      </p:sp>
      <p:sp>
        <p:nvSpPr>
          <p:cNvPr id="1092" name="Slide Number Placeholder 5"/>
          <p:cNvSpPr>
            <a:spLocks noGrp="1"/>
          </p:cNvSpPr>
          <p:nvPr>
            <p:ph type="sldNum" sz="quarter" idx="12"/>
          </p:nvPr>
        </p:nvSpPr>
        <p:spPr/>
        <p:txBody>
          <a:bodyPr/>
          <a:lstStyle/>
          <a:p>
            <a:fld id="{301D304A-E926-4EEE-9D18-5C434FB91B1B}" type="slidenum">
              <a:rPr kumimoji="1" lang="ja-JP" altLang="en-US" smtClean="0"/>
              <a:t>‹#›</a:t>
            </a:fld>
            <a:endParaRPr kumimoji="1" lang="ja-JP" altLang="en-US"/>
          </a:p>
        </p:txBody>
      </p:sp>
    </p:spTree>
    <p:extLst>
      <p:ext uri="{BB962C8B-B14F-4D97-AF65-F5344CB8AC3E}">
        <p14:creationId xmlns:p14="http://schemas.microsoft.com/office/powerpoint/2010/main" val="2517709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1094"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1095"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96" name="Date Placeholder 3"/>
          <p:cNvSpPr>
            <a:spLocks noGrp="1"/>
          </p:cNvSpPr>
          <p:nvPr>
            <p:ph type="dt" sz="half" idx="10"/>
          </p:nvPr>
        </p:nvSpPr>
        <p:spPr/>
        <p:txBody>
          <a:bodyPr/>
          <a:lstStyle/>
          <a:p>
            <a:fld id="{F5482AB3-4685-4F43-AA94-5F22E02ABB4F}" type="datetimeFigureOut">
              <a:rPr kumimoji="1" lang="ja-JP" altLang="en-US" smtClean="0"/>
              <a:t>2026/7/17</a:t>
            </a:fld>
            <a:endParaRPr kumimoji="1" lang="ja-JP" altLang="en-US"/>
          </a:p>
        </p:txBody>
      </p:sp>
      <p:sp>
        <p:nvSpPr>
          <p:cNvPr id="1097" name="Footer Placeholder 4"/>
          <p:cNvSpPr>
            <a:spLocks noGrp="1"/>
          </p:cNvSpPr>
          <p:nvPr>
            <p:ph type="ftr" sz="quarter" idx="11"/>
          </p:nvPr>
        </p:nvSpPr>
        <p:spPr/>
        <p:txBody>
          <a:bodyPr/>
          <a:lstStyle/>
          <a:p>
            <a:endParaRPr kumimoji="1" lang="ja-JP" altLang="en-US"/>
          </a:p>
        </p:txBody>
      </p:sp>
      <p:sp>
        <p:nvSpPr>
          <p:cNvPr id="1098" name="Slide Number Placeholder 5"/>
          <p:cNvSpPr>
            <a:spLocks noGrp="1"/>
          </p:cNvSpPr>
          <p:nvPr>
            <p:ph type="sldNum" sz="quarter" idx="12"/>
          </p:nvPr>
        </p:nvSpPr>
        <p:spPr/>
        <p:txBody>
          <a:bodyPr/>
          <a:lstStyle/>
          <a:p>
            <a:fld id="{301D304A-E926-4EEE-9D18-5C434FB91B1B}" type="slidenum">
              <a:rPr kumimoji="1" lang="ja-JP" altLang="en-US" smtClean="0"/>
              <a:t>‹#›</a:t>
            </a:fld>
            <a:endParaRPr kumimoji="1" lang="ja-JP" altLang="en-US"/>
          </a:p>
        </p:txBody>
      </p:sp>
    </p:spTree>
    <p:extLst>
      <p:ext uri="{BB962C8B-B14F-4D97-AF65-F5344CB8AC3E}">
        <p14:creationId xmlns:p14="http://schemas.microsoft.com/office/powerpoint/2010/main" val="1241038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1037" name="Title 1"/>
          <p:cNvSpPr>
            <a:spLocks noGrp="1"/>
          </p:cNvSpPr>
          <p:nvPr>
            <p:ph type="title"/>
          </p:nvPr>
        </p:nvSpPr>
        <p:spPr/>
        <p:txBody>
          <a:bodyPr/>
          <a:lstStyle/>
          <a:p>
            <a:r>
              <a:rPr lang="ja-JP" altLang="en-US"/>
              <a:t>マスター タイトルの書式設定</a:t>
            </a:r>
            <a:endParaRPr lang="en-US" dirty="0"/>
          </a:p>
        </p:txBody>
      </p:sp>
      <p:sp>
        <p:nvSpPr>
          <p:cNvPr id="1038"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39" name="Date Placeholder 3"/>
          <p:cNvSpPr>
            <a:spLocks noGrp="1"/>
          </p:cNvSpPr>
          <p:nvPr>
            <p:ph type="dt" sz="half" idx="10"/>
          </p:nvPr>
        </p:nvSpPr>
        <p:spPr/>
        <p:txBody>
          <a:bodyPr/>
          <a:lstStyle/>
          <a:p>
            <a:fld id="{F5482AB3-4685-4F43-AA94-5F22E02ABB4F}" type="datetimeFigureOut">
              <a:rPr kumimoji="1" lang="ja-JP" altLang="en-US" smtClean="0"/>
              <a:t>2026/7/17</a:t>
            </a:fld>
            <a:endParaRPr kumimoji="1" lang="ja-JP" altLang="en-US"/>
          </a:p>
        </p:txBody>
      </p:sp>
      <p:sp>
        <p:nvSpPr>
          <p:cNvPr id="1040" name="Footer Placeholder 4"/>
          <p:cNvSpPr>
            <a:spLocks noGrp="1"/>
          </p:cNvSpPr>
          <p:nvPr>
            <p:ph type="ftr" sz="quarter" idx="11"/>
          </p:nvPr>
        </p:nvSpPr>
        <p:spPr/>
        <p:txBody>
          <a:bodyPr/>
          <a:lstStyle/>
          <a:p>
            <a:endParaRPr kumimoji="1" lang="ja-JP" altLang="en-US"/>
          </a:p>
        </p:txBody>
      </p:sp>
      <p:sp>
        <p:nvSpPr>
          <p:cNvPr id="1041" name="Slide Number Placeholder 5"/>
          <p:cNvSpPr>
            <a:spLocks noGrp="1"/>
          </p:cNvSpPr>
          <p:nvPr>
            <p:ph type="sldNum" sz="quarter" idx="12"/>
          </p:nvPr>
        </p:nvSpPr>
        <p:spPr/>
        <p:txBody>
          <a:bodyPr/>
          <a:lstStyle/>
          <a:p>
            <a:fld id="{301D304A-E926-4EEE-9D18-5C434FB91B1B}" type="slidenum">
              <a:rPr kumimoji="1" lang="ja-JP" altLang="en-US" smtClean="0"/>
              <a:t>‹#›</a:t>
            </a:fld>
            <a:endParaRPr kumimoji="1" lang="ja-JP" altLang="en-US"/>
          </a:p>
        </p:txBody>
      </p:sp>
    </p:spTree>
    <p:extLst>
      <p:ext uri="{BB962C8B-B14F-4D97-AF65-F5344CB8AC3E}">
        <p14:creationId xmlns:p14="http://schemas.microsoft.com/office/powerpoint/2010/main" val="2998387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1043"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1044"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1045" name="Date Placeholder 3"/>
          <p:cNvSpPr>
            <a:spLocks noGrp="1"/>
          </p:cNvSpPr>
          <p:nvPr>
            <p:ph type="dt" sz="half" idx="10"/>
          </p:nvPr>
        </p:nvSpPr>
        <p:spPr/>
        <p:txBody>
          <a:bodyPr/>
          <a:lstStyle/>
          <a:p>
            <a:fld id="{F5482AB3-4685-4F43-AA94-5F22E02ABB4F}" type="datetimeFigureOut">
              <a:rPr kumimoji="1" lang="ja-JP" altLang="en-US" smtClean="0"/>
              <a:t>2026/7/17</a:t>
            </a:fld>
            <a:endParaRPr kumimoji="1" lang="ja-JP" altLang="en-US"/>
          </a:p>
        </p:txBody>
      </p:sp>
      <p:sp>
        <p:nvSpPr>
          <p:cNvPr id="1046" name="Footer Placeholder 4"/>
          <p:cNvSpPr>
            <a:spLocks noGrp="1"/>
          </p:cNvSpPr>
          <p:nvPr>
            <p:ph type="ftr" sz="quarter" idx="11"/>
          </p:nvPr>
        </p:nvSpPr>
        <p:spPr/>
        <p:txBody>
          <a:bodyPr/>
          <a:lstStyle/>
          <a:p>
            <a:endParaRPr kumimoji="1" lang="ja-JP" altLang="en-US"/>
          </a:p>
        </p:txBody>
      </p:sp>
      <p:sp>
        <p:nvSpPr>
          <p:cNvPr id="1047" name="Slide Number Placeholder 5"/>
          <p:cNvSpPr>
            <a:spLocks noGrp="1"/>
          </p:cNvSpPr>
          <p:nvPr>
            <p:ph type="sldNum" sz="quarter" idx="12"/>
          </p:nvPr>
        </p:nvSpPr>
        <p:spPr/>
        <p:txBody>
          <a:bodyPr/>
          <a:lstStyle/>
          <a:p>
            <a:fld id="{301D304A-E926-4EEE-9D18-5C434FB91B1B}" type="slidenum">
              <a:rPr kumimoji="1" lang="ja-JP" altLang="en-US" smtClean="0"/>
              <a:t>‹#›</a:t>
            </a:fld>
            <a:endParaRPr kumimoji="1" lang="ja-JP" altLang="en-US"/>
          </a:p>
        </p:txBody>
      </p:sp>
    </p:spTree>
    <p:extLst>
      <p:ext uri="{BB962C8B-B14F-4D97-AF65-F5344CB8AC3E}">
        <p14:creationId xmlns:p14="http://schemas.microsoft.com/office/powerpoint/2010/main" val="875621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1049" name="Title 1"/>
          <p:cNvSpPr>
            <a:spLocks noGrp="1"/>
          </p:cNvSpPr>
          <p:nvPr>
            <p:ph type="title"/>
          </p:nvPr>
        </p:nvSpPr>
        <p:spPr/>
        <p:txBody>
          <a:bodyPr/>
          <a:lstStyle/>
          <a:p>
            <a:r>
              <a:rPr lang="ja-JP" altLang="en-US"/>
              <a:t>マスター タイトルの書式設定</a:t>
            </a:r>
            <a:endParaRPr lang="en-US" dirty="0"/>
          </a:p>
        </p:txBody>
      </p:sp>
      <p:sp>
        <p:nvSpPr>
          <p:cNvPr id="1050"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51"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52" name="Date Placeholder 4"/>
          <p:cNvSpPr>
            <a:spLocks noGrp="1"/>
          </p:cNvSpPr>
          <p:nvPr>
            <p:ph type="dt" sz="half" idx="10"/>
          </p:nvPr>
        </p:nvSpPr>
        <p:spPr/>
        <p:txBody>
          <a:bodyPr/>
          <a:lstStyle/>
          <a:p>
            <a:fld id="{F5482AB3-4685-4F43-AA94-5F22E02ABB4F}" type="datetimeFigureOut">
              <a:rPr kumimoji="1" lang="ja-JP" altLang="en-US" smtClean="0"/>
              <a:t>2026/7/17</a:t>
            </a:fld>
            <a:endParaRPr kumimoji="1" lang="ja-JP" altLang="en-US"/>
          </a:p>
        </p:txBody>
      </p:sp>
      <p:sp>
        <p:nvSpPr>
          <p:cNvPr id="1053" name="Footer Placeholder 5"/>
          <p:cNvSpPr>
            <a:spLocks noGrp="1"/>
          </p:cNvSpPr>
          <p:nvPr>
            <p:ph type="ftr" sz="quarter" idx="11"/>
          </p:nvPr>
        </p:nvSpPr>
        <p:spPr/>
        <p:txBody>
          <a:bodyPr/>
          <a:lstStyle/>
          <a:p>
            <a:endParaRPr kumimoji="1" lang="ja-JP" altLang="en-US"/>
          </a:p>
        </p:txBody>
      </p:sp>
      <p:sp>
        <p:nvSpPr>
          <p:cNvPr id="1054" name="Slide Number Placeholder 6"/>
          <p:cNvSpPr>
            <a:spLocks noGrp="1"/>
          </p:cNvSpPr>
          <p:nvPr>
            <p:ph type="sldNum" sz="quarter" idx="12"/>
          </p:nvPr>
        </p:nvSpPr>
        <p:spPr/>
        <p:txBody>
          <a:bodyPr/>
          <a:lstStyle/>
          <a:p>
            <a:fld id="{301D304A-E926-4EEE-9D18-5C434FB91B1B}" type="slidenum">
              <a:rPr kumimoji="1" lang="ja-JP" altLang="en-US" smtClean="0"/>
              <a:t>‹#›</a:t>
            </a:fld>
            <a:endParaRPr kumimoji="1" lang="ja-JP" altLang="en-US"/>
          </a:p>
        </p:txBody>
      </p:sp>
    </p:spTree>
    <p:extLst>
      <p:ext uri="{BB962C8B-B14F-4D97-AF65-F5344CB8AC3E}">
        <p14:creationId xmlns:p14="http://schemas.microsoft.com/office/powerpoint/2010/main" val="4227964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56"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1057"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1058"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59"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1060"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61" name="Date Placeholder 6"/>
          <p:cNvSpPr>
            <a:spLocks noGrp="1"/>
          </p:cNvSpPr>
          <p:nvPr>
            <p:ph type="dt" sz="half" idx="10"/>
          </p:nvPr>
        </p:nvSpPr>
        <p:spPr/>
        <p:txBody>
          <a:bodyPr/>
          <a:lstStyle/>
          <a:p>
            <a:fld id="{F5482AB3-4685-4F43-AA94-5F22E02ABB4F}" type="datetimeFigureOut">
              <a:rPr kumimoji="1" lang="ja-JP" altLang="en-US" smtClean="0"/>
              <a:t>2026/7/17</a:t>
            </a:fld>
            <a:endParaRPr kumimoji="1" lang="ja-JP" altLang="en-US"/>
          </a:p>
        </p:txBody>
      </p:sp>
      <p:sp>
        <p:nvSpPr>
          <p:cNvPr id="1062" name="Footer Placeholder 7"/>
          <p:cNvSpPr>
            <a:spLocks noGrp="1"/>
          </p:cNvSpPr>
          <p:nvPr>
            <p:ph type="ftr" sz="quarter" idx="11"/>
          </p:nvPr>
        </p:nvSpPr>
        <p:spPr/>
        <p:txBody>
          <a:bodyPr/>
          <a:lstStyle/>
          <a:p>
            <a:endParaRPr kumimoji="1" lang="ja-JP" altLang="en-US"/>
          </a:p>
        </p:txBody>
      </p:sp>
      <p:sp>
        <p:nvSpPr>
          <p:cNvPr id="1063" name="Slide Number Placeholder 8"/>
          <p:cNvSpPr>
            <a:spLocks noGrp="1"/>
          </p:cNvSpPr>
          <p:nvPr>
            <p:ph type="sldNum" sz="quarter" idx="12"/>
          </p:nvPr>
        </p:nvSpPr>
        <p:spPr/>
        <p:txBody>
          <a:bodyPr/>
          <a:lstStyle/>
          <a:p>
            <a:fld id="{301D304A-E926-4EEE-9D18-5C434FB91B1B}" type="slidenum">
              <a:rPr kumimoji="1" lang="ja-JP" altLang="en-US" smtClean="0"/>
              <a:t>‹#›</a:t>
            </a:fld>
            <a:endParaRPr kumimoji="1" lang="ja-JP" altLang="en-US"/>
          </a:p>
        </p:txBody>
      </p:sp>
    </p:spTree>
    <p:extLst>
      <p:ext uri="{BB962C8B-B14F-4D97-AF65-F5344CB8AC3E}">
        <p14:creationId xmlns:p14="http://schemas.microsoft.com/office/powerpoint/2010/main" val="4116096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1065" name="Title 1"/>
          <p:cNvSpPr>
            <a:spLocks noGrp="1"/>
          </p:cNvSpPr>
          <p:nvPr>
            <p:ph type="title"/>
          </p:nvPr>
        </p:nvSpPr>
        <p:spPr/>
        <p:txBody>
          <a:bodyPr/>
          <a:lstStyle/>
          <a:p>
            <a:r>
              <a:rPr lang="ja-JP" altLang="en-US"/>
              <a:t>マスター タイトルの書式設定</a:t>
            </a:r>
            <a:endParaRPr lang="en-US" dirty="0"/>
          </a:p>
        </p:txBody>
      </p:sp>
      <p:sp>
        <p:nvSpPr>
          <p:cNvPr id="1066" name="Date Placeholder 2"/>
          <p:cNvSpPr>
            <a:spLocks noGrp="1"/>
          </p:cNvSpPr>
          <p:nvPr>
            <p:ph type="dt" sz="half" idx="10"/>
          </p:nvPr>
        </p:nvSpPr>
        <p:spPr/>
        <p:txBody>
          <a:bodyPr/>
          <a:lstStyle/>
          <a:p>
            <a:fld id="{F5482AB3-4685-4F43-AA94-5F22E02ABB4F}" type="datetimeFigureOut">
              <a:rPr kumimoji="1" lang="ja-JP" altLang="en-US" smtClean="0"/>
              <a:t>2026/7/17</a:t>
            </a:fld>
            <a:endParaRPr kumimoji="1" lang="ja-JP" altLang="en-US"/>
          </a:p>
        </p:txBody>
      </p:sp>
      <p:sp>
        <p:nvSpPr>
          <p:cNvPr id="1067" name="Footer Placeholder 3"/>
          <p:cNvSpPr>
            <a:spLocks noGrp="1"/>
          </p:cNvSpPr>
          <p:nvPr>
            <p:ph type="ftr" sz="quarter" idx="11"/>
          </p:nvPr>
        </p:nvSpPr>
        <p:spPr/>
        <p:txBody>
          <a:bodyPr/>
          <a:lstStyle/>
          <a:p>
            <a:endParaRPr kumimoji="1" lang="ja-JP" altLang="en-US"/>
          </a:p>
        </p:txBody>
      </p:sp>
      <p:sp>
        <p:nvSpPr>
          <p:cNvPr id="1068" name="Slide Number Placeholder 4"/>
          <p:cNvSpPr>
            <a:spLocks noGrp="1"/>
          </p:cNvSpPr>
          <p:nvPr>
            <p:ph type="sldNum" sz="quarter" idx="12"/>
          </p:nvPr>
        </p:nvSpPr>
        <p:spPr/>
        <p:txBody>
          <a:bodyPr/>
          <a:lstStyle/>
          <a:p>
            <a:fld id="{301D304A-E926-4EEE-9D18-5C434FB91B1B}" type="slidenum">
              <a:rPr kumimoji="1" lang="ja-JP" altLang="en-US" smtClean="0"/>
              <a:t>‹#›</a:t>
            </a:fld>
            <a:endParaRPr kumimoji="1" lang="ja-JP" altLang="en-US"/>
          </a:p>
        </p:txBody>
      </p:sp>
    </p:spTree>
    <p:extLst>
      <p:ext uri="{BB962C8B-B14F-4D97-AF65-F5344CB8AC3E}">
        <p14:creationId xmlns:p14="http://schemas.microsoft.com/office/powerpoint/2010/main" val="3424925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1070" name="Date Placeholder 1"/>
          <p:cNvSpPr>
            <a:spLocks noGrp="1"/>
          </p:cNvSpPr>
          <p:nvPr>
            <p:ph type="dt" sz="half" idx="10"/>
          </p:nvPr>
        </p:nvSpPr>
        <p:spPr/>
        <p:txBody>
          <a:bodyPr/>
          <a:lstStyle/>
          <a:p>
            <a:fld id="{F5482AB3-4685-4F43-AA94-5F22E02ABB4F}" type="datetimeFigureOut">
              <a:rPr kumimoji="1" lang="ja-JP" altLang="en-US" smtClean="0"/>
              <a:t>2026/7/17</a:t>
            </a:fld>
            <a:endParaRPr kumimoji="1" lang="ja-JP" altLang="en-US"/>
          </a:p>
        </p:txBody>
      </p:sp>
      <p:sp>
        <p:nvSpPr>
          <p:cNvPr id="1071" name="Footer Placeholder 2"/>
          <p:cNvSpPr>
            <a:spLocks noGrp="1"/>
          </p:cNvSpPr>
          <p:nvPr>
            <p:ph type="ftr" sz="quarter" idx="11"/>
          </p:nvPr>
        </p:nvSpPr>
        <p:spPr/>
        <p:txBody>
          <a:bodyPr/>
          <a:lstStyle/>
          <a:p>
            <a:endParaRPr kumimoji="1" lang="ja-JP" altLang="en-US"/>
          </a:p>
        </p:txBody>
      </p:sp>
      <p:sp>
        <p:nvSpPr>
          <p:cNvPr id="1072" name="Slide Number Placeholder 3"/>
          <p:cNvSpPr>
            <a:spLocks noGrp="1"/>
          </p:cNvSpPr>
          <p:nvPr>
            <p:ph type="sldNum" sz="quarter" idx="12"/>
          </p:nvPr>
        </p:nvSpPr>
        <p:spPr/>
        <p:txBody>
          <a:bodyPr/>
          <a:lstStyle/>
          <a:p>
            <a:fld id="{301D304A-E926-4EEE-9D18-5C434FB91B1B}" type="slidenum">
              <a:rPr kumimoji="1" lang="ja-JP" altLang="en-US" smtClean="0"/>
              <a:t>‹#›</a:t>
            </a:fld>
            <a:endParaRPr kumimoji="1" lang="ja-JP" altLang="en-US"/>
          </a:p>
        </p:txBody>
      </p:sp>
    </p:spTree>
    <p:extLst>
      <p:ext uri="{BB962C8B-B14F-4D97-AF65-F5344CB8AC3E}">
        <p14:creationId xmlns:p14="http://schemas.microsoft.com/office/powerpoint/2010/main" val="2214705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1074"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1075"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76"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1077" name="Date Placeholder 4"/>
          <p:cNvSpPr>
            <a:spLocks noGrp="1"/>
          </p:cNvSpPr>
          <p:nvPr>
            <p:ph type="dt" sz="half" idx="10"/>
          </p:nvPr>
        </p:nvSpPr>
        <p:spPr/>
        <p:txBody>
          <a:bodyPr/>
          <a:lstStyle/>
          <a:p>
            <a:fld id="{F5482AB3-4685-4F43-AA94-5F22E02ABB4F}" type="datetimeFigureOut">
              <a:rPr kumimoji="1" lang="ja-JP" altLang="en-US" smtClean="0"/>
              <a:t>2026/7/17</a:t>
            </a:fld>
            <a:endParaRPr kumimoji="1" lang="ja-JP" altLang="en-US"/>
          </a:p>
        </p:txBody>
      </p:sp>
      <p:sp>
        <p:nvSpPr>
          <p:cNvPr id="1078" name="Footer Placeholder 5"/>
          <p:cNvSpPr>
            <a:spLocks noGrp="1"/>
          </p:cNvSpPr>
          <p:nvPr>
            <p:ph type="ftr" sz="quarter" idx="11"/>
          </p:nvPr>
        </p:nvSpPr>
        <p:spPr/>
        <p:txBody>
          <a:bodyPr/>
          <a:lstStyle/>
          <a:p>
            <a:endParaRPr kumimoji="1" lang="ja-JP" altLang="en-US"/>
          </a:p>
        </p:txBody>
      </p:sp>
      <p:sp>
        <p:nvSpPr>
          <p:cNvPr id="1079" name="Slide Number Placeholder 6"/>
          <p:cNvSpPr>
            <a:spLocks noGrp="1"/>
          </p:cNvSpPr>
          <p:nvPr>
            <p:ph type="sldNum" sz="quarter" idx="12"/>
          </p:nvPr>
        </p:nvSpPr>
        <p:spPr/>
        <p:txBody>
          <a:bodyPr/>
          <a:lstStyle/>
          <a:p>
            <a:fld id="{301D304A-E926-4EEE-9D18-5C434FB91B1B}" type="slidenum">
              <a:rPr kumimoji="1" lang="ja-JP" altLang="en-US" smtClean="0"/>
              <a:t>‹#›</a:t>
            </a:fld>
            <a:endParaRPr kumimoji="1" lang="ja-JP" altLang="en-US"/>
          </a:p>
        </p:txBody>
      </p:sp>
    </p:spTree>
    <p:extLst>
      <p:ext uri="{BB962C8B-B14F-4D97-AF65-F5344CB8AC3E}">
        <p14:creationId xmlns:p14="http://schemas.microsoft.com/office/powerpoint/2010/main" val="1038296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1081"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1082"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1083"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1084" name="Date Placeholder 4"/>
          <p:cNvSpPr>
            <a:spLocks noGrp="1"/>
          </p:cNvSpPr>
          <p:nvPr>
            <p:ph type="dt" sz="half" idx="10"/>
          </p:nvPr>
        </p:nvSpPr>
        <p:spPr/>
        <p:txBody>
          <a:bodyPr/>
          <a:lstStyle/>
          <a:p>
            <a:fld id="{F5482AB3-4685-4F43-AA94-5F22E02ABB4F}" type="datetimeFigureOut">
              <a:rPr kumimoji="1" lang="ja-JP" altLang="en-US" smtClean="0"/>
              <a:t>2026/7/17</a:t>
            </a:fld>
            <a:endParaRPr kumimoji="1" lang="ja-JP" altLang="en-US"/>
          </a:p>
        </p:txBody>
      </p:sp>
      <p:sp>
        <p:nvSpPr>
          <p:cNvPr id="1085" name="Footer Placeholder 5"/>
          <p:cNvSpPr>
            <a:spLocks noGrp="1"/>
          </p:cNvSpPr>
          <p:nvPr>
            <p:ph type="ftr" sz="quarter" idx="11"/>
          </p:nvPr>
        </p:nvSpPr>
        <p:spPr/>
        <p:txBody>
          <a:bodyPr/>
          <a:lstStyle/>
          <a:p>
            <a:endParaRPr kumimoji="1" lang="ja-JP" altLang="en-US"/>
          </a:p>
        </p:txBody>
      </p:sp>
      <p:sp>
        <p:nvSpPr>
          <p:cNvPr id="1086" name="Slide Number Placeholder 6"/>
          <p:cNvSpPr>
            <a:spLocks noGrp="1"/>
          </p:cNvSpPr>
          <p:nvPr>
            <p:ph type="sldNum" sz="quarter" idx="12"/>
          </p:nvPr>
        </p:nvSpPr>
        <p:spPr/>
        <p:txBody>
          <a:bodyPr/>
          <a:lstStyle/>
          <a:p>
            <a:fld id="{301D304A-E926-4EEE-9D18-5C434FB91B1B}" type="slidenum">
              <a:rPr kumimoji="1" lang="ja-JP" altLang="en-US" smtClean="0"/>
              <a:t>‹#›</a:t>
            </a:fld>
            <a:endParaRPr kumimoji="1" lang="ja-JP" altLang="en-US"/>
          </a:p>
        </p:txBody>
      </p:sp>
    </p:spTree>
    <p:extLst>
      <p:ext uri="{BB962C8B-B14F-4D97-AF65-F5344CB8AC3E}">
        <p14:creationId xmlns:p14="http://schemas.microsoft.com/office/powerpoint/2010/main" val="3226403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5"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1026"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27"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F5482AB3-4685-4F43-AA94-5F22E02ABB4F}" type="datetimeFigureOut">
              <a:rPr kumimoji="1" lang="ja-JP" altLang="en-US" smtClean="0"/>
              <a:t>2026/7/17</a:t>
            </a:fld>
            <a:endParaRPr kumimoji="1" lang="ja-JP" altLang="en-US"/>
          </a:p>
        </p:txBody>
      </p:sp>
      <p:sp>
        <p:nvSpPr>
          <p:cNvPr id="1028"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1029"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301D304A-E926-4EEE-9D18-5C434FB91B1B}" type="slidenum">
              <a:rPr kumimoji="1" lang="ja-JP" altLang="en-US" smtClean="0"/>
              <a:t>‹#›</a:t>
            </a:fld>
            <a:endParaRPr kumimoji="1" lang="ja-JP" altLang="en-US"/>
          </a:p>
        </p:txBody>
      </p:sp>
    </p:spTree>
    <p:extLst>
      <p:ext uri="{BB962C8B-B14F-4D97-AF65-F5344CB8AC3E}">
        <p14:creationId xmlns:p14="http://schemas.microsoft.com/office/powerpoint/2010/main" val="12267515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www.harinoki.com/" TargetMode="External"/><Relationship Id="rId7" Type="http://schemas.openxmlformats.org/officeDocument/2006/relationships/image" Target="../media/image1.png"/><Relationship Id="rId2" Type="http://schemas.openxmlformats.org/officeDocument/2006/relationships/hyperlink" Target="http://www.kasimayari.jp/" TargetMode="External"/><Relationship Id="rId1" Type="http://schemas.openxmlformats.org/officeDocument/2006/relationships/slideLayout" Target="../slideLayouts/slideLayout2.xml"/><Relationship Id="rId6" Type="http://schemas.openxmlformats.org/officeDocument/2006/relationships/hyperlink" Target="https://www.gorougoya.com/" TargetMode="External"/><Relationship Id="rId5" Type="http://schemas.openxmlformats.org/officeDocument/2006/relationships/hyperlink" Target="https://www.ne.jp/asahi/eboshidake/2628/" TargetMode="External"/><Relationship Id="rId10" Type="http://schemas.openxmlformats.org/officeDocument/2006/relationships/image" Target="../media/image4.png"/><Relationship Id="rId4" Type="http://schemas.openxmlformats.org/officeDocument/2006/relationships/hyperlink" Target="https://funakubogoya.net/" TargetMode="External"/><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mitsumatasanso.com/" TargetMode="External"/><Relationship Id="rId7"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seiransou.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7" name="正方形/長方形 30"/>
          <p:cNvSpPr/>
          <p:nvPr/>
        </p:nvSpPr>
        <p:spPr>
          <a:xfrm>
            <a:off x="368050" y="438411"/>
            <a:ext cx="3011400" cy="11843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08" name="テキスト ボックス 13"/>
          <p:cNvSpPr txBox="1"/>
          <p:nvPr/>
        </p:nvSpPr>
        <p:spPr>
          <a:xfrm>
            <a:off x="139450" y="1008104"/>
            <a:ext cx="3240000" cy="2129729"/>
          </a:xfrm>
          <a:prstGeom prst="rect">
            <a:avLst/>
          </a:prstGeom>
          <a:noFill/>
          <a:ln>
            <a:solidFill>
              <a:schemeClr val="bg1">
                <a:lumMod val="75000"/>
              </a:schemeClr>
            </a:solidFill>
            <a:prstDash val="sysDash"/>
          </a:ln>
        </p:spPr>
        <p:txBody>
          <a:bodyPr wrap="square"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kumimoji="1" lang="ja-JP" altLang="en-US" sz="1200" u="sng" dirty="0">
                <a:latin typeface="HGPｺﾞｼｯｸE" panose="020B0900000000000000" pitchFamily="50" charset="-128"/>
                <a:ea typeface="HGPｺﾞｼｯｸE" panose="020B0900000000000000" pitchFamily="50" charset="-128"/>
              </a:rPr>
              <a:t>冷池山荘</a:t>
            </a:r>
            <a:r>
              <a:rPr kumimoji="1" lang="ja-JP" altLang="en-US" sz="1050" u="sng" dirty="0"/>
              <a:t>　　　</a:t>
            </a:r>
            <a:r>
              <a:rPr kumimoji="1" lang="ja-JP" altLang="en-US" sz="900" u="sng" dirty="0"/>
              <a:t>（予約制）</a:t>
            </a:r>
            <a:r>
              <a:rPr kumimoji="1" lang="ja-JP" altLang="en-US" sz="1050" u="sng" dirty="0"/>
              <a:t>・　　</a:t>
            </a:r>
            <a:r>
              <a:rPr kumimoji="1" lang="ja-JP" altLang="en-US" sz="900" u="sng" dirty="0"/>
              <a:t>（特定日予約制）</a:t>
            </a:r>
            <a:endParaRPr kumimoji="1" lang="en-US" altLang="ja-JP" sz="1050" u="sng" dirty="0"/>
          </a:p>
          <a:p>
            <a:pPr>
              <a:lnSpc>
                <a:spcPct val="150000"/>
              </a:lnSpc>
            </a:pPr>
            <a:r>
              <a:rPr kumimoji="1" lang="ja-JP" altLang="en-US" sz="1050" dirty="0"/>
              <a:t>開設期間　</a:t>
            </a:r>
            <a:r>
              <a:rPr kumimoji="1" lang="en-US" altLang="ja-JP" sz="1050" dirty="0"/>
              <a:t>7/1</a:t>
            </a:r>
            <a:r>
              <a:rPr kumimoji="1" lang="ja-JP" altLang="en-US" sz="1050" dirty="0"/>
              <a:t>（水）～</a:t>
            </a:r>
            <a:r>
              <a:rPr kumimoji="1" lang="en-US" altLang="ja-JP" sz="1050" dirty="0"/>
              <a:t>10/17</a:t>
            </a:r>
            <a:r>
              <a:rPr kumimoji="1" lang="ja-JP" altLang="en-US" sz="1050" dirty="0"/>
              <a:t>（土）</a:t>
            </a:r>
          </a:p>
          <a:p>
            <a:r>
              <a:rPr kumimoji="1" lang="ja-JP" altLang="en-US" sz="1050" dirty="0"/>
              <a:t>定　　員　</a:t>
            </a:r>
            <a:r>
              <a:rPr kumimoji="1" lang="en-US" altLang="ja-JP" sz="1050" dirty="0"/>
              <a:t>120</a:t>
            </a:r>
            <a:r>
              <a:rPr kumimoji="1" lang="ja-JP" altLang="en-US" sz="1050" dirty="0"/>
              <a:t>名</a:t>
            </a:r>
          </a:p>
          <a:p>
            <a:r>
              <a:rPr kumimoji="1" lang="ja-JP" altLang="en-US" sz="1050" dirty="0"/>
              <a:t>予約方法　☎ </a:t>
            </a:r>
            <a:r>
              <a:rPr kumimoji="1" lang="en-US" altLang="ja-JP" sz="1050" dirty="0"/>
              <a:t>0261-22-1263</a:t>
            </a:r>
            <a:r>
              <a:rPr kumimoji="1" lang="ja-JP" altLang="en-US" sz="800" dirty="0"/>
              <a:t>（</a:t>
            </a:r>
            <a:r>
              <a:rPr kumimoji="1" lang="en-US" altLang="ja-JP" sz="800" dirty="0"/>
              <a:t>10</a:t>
            </a:r>
            <a:r>
              <a:rPr kumimoji="1" lang="ja-JP" altLang="en-US" sz="800" dirty="0"/>
              <a:t>時～</a:t>
            </a:r>
            <a:r>
              <a:rPr kumimoji="1" lang="en-US" altLang="ja-JP" sz="800" dirty="0"/>
              <a:t>17</a:t>
            </a:r>
            <a:r>
              <a:rPr kumimoji="1" lang="ja-JP" altLang="en-US" sz="800" dirty="0"/>
              <a:t>時）</a:t>
            </a:r>
            <a:endParaRPr kumimoji="1" lang="en-US" altLang="ja-JP" sz="800" dirty="0"/>
          </a:p>
          <a:p>
            <a:r>
              <a:rPr kumimoji="1" lang="en-US" altLang="ja-JP" sz="1050" dirty="0"/>
              <a:t>                            080-1379-4041</a:t>
            </a:r>
            <a:r>
              <a:rPr kumimoji="1" lang="ja-JP" altLang="en-US" sz="800" dirty="0"/>
              <a:t>（山小屋）</a:t>
            </a:r>
            <a:endParaRPr kumimoji="1" lang="en-US" altLang="ja-JP" sz="800" dirty="0"/>
          </a:p>
          <a:p>
            <a:r>
              <a:rPr kumimoji="1" lang="ja-JP" altLang="en-US" sz="1050" dirty="0"/>
              <a:t>　　　　　💻 </a:t>
            </a:r>
            <a:r>
              <a:rPr kumimoji="1" lang="en-US" altLang="ja-JP" sz="1050" dirty="0">
                <a:hlinkClick r:id="rId2"/>
              </a:rPr>
              <a:t>http://www.kasimayari.jp/</a:t>
            </a:r>
            <a:endParaRPr kumimoji="1" lang="en-US" altLang="ja-JP" sz="1050" dirty="0"/>
          </a:p>
          <a:p>
            <a:r>
              <a:rPr kumimoji="1" lang="ja-JP" altLang="en-US" sz="1050" dirty="0"/>
              <a:t>★お願い</a:t>
            </a:r>
          </a:p>
          <a:p>
            <a:r>
              <a:rPr kumimoji="1" lang="ja-JP" altLang="en-US" sz="900" dirty="0"/>
              <a:t>①山小屋宿泊の詳細については</a:t>
            </a:r>
            <a:r>
              <a:rPr kumimoji="1" lang="en-US" altLang="ja-JP" sz="900" dirty="0"/>
              <a:t>HP</a:t>
            </a:r>
            <a:r>
              <a:rPr kumimoji="1" lang="ja-JP" altLang="en-US" sz="900" dirty="0"/>
              <a:t>でご確認の上、ご予約下さい。　</a:t>
            </a:r>
            <a:endParaRPr kumimoji="1" lang="en-US" altLang="ja-JP" sz="900" dirty="0"/>
          </a:p>
          <a:p>
            <a:r>
              <a:rPr kumimoji="1" lang="ja-JP" altLang="en-US" sz="900" dirty="0"/>
              <a:t>②キャンセルは前日までに必ずお願いいたします。無断キャンセル等はキャンセル料をいただきます。　　　</a:t>
            </a:r>
            <a:endParaRPr kumimoji="1" lang="en-US" altLang="ja-JP" sz="900" dirty="0"/>
          </a:p>
          <a:p>
            <a:r>
              <a:rPr kumimoji="1" lang="ja-JP" altLang="en-US" sz="900" dirty="0"/>
              <a:t>③二重予約は絶対になさらぬようお願いいたします。</a:t>
            </a:r>
            <a:endParaRPr kumimoji="1" lang="en-US" altLang="ja-JP" sz="900" dirty="0"/>
          </a:p>
          <a:p>
            <a:endParaRPr kumimoji="1" lang="ja-JP" altLang="en-US" sz="1050" dirty="0"/>
          </a:p>
        </p:txBody>
      </p:sp>
      <p:sp>
        <p:nvSpPr>
          <p:cNvPr id="1109" name="テキスト ボックス 5"/>
          <p:cNvSpPr txBox="1"/>
          <p:nvPr/>
        </p:nvSpPr>
        <p:spPr>
          <a:xfrm>
            <a:off x="3496604" y="1009000"/>
            <a:ext cx="3240000" cy="2128833"/>
          </a:xfrm>
          <a:prstGeom prst="rect">
            <a:avLst/>
          </a:prstGeom>
          <a:noFill/>
          <a:ln>
            <a:solidFill>
              <a:schemeClr val="bg1">
                <a:lumMod val="75000"/>
              </a:schemeClr>
            </a:solidFill>
            <a:prstDash val="sysDash"/>
          </a:ln>
        </p:spPr>
        <p:txBody>
          <a:bodyPr wrap="square"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kumimoji="1" lang="ja-JP" altLang="en-US" sz="1200" u="sng" dirty="0">
                <a:latin typeface="HGPｺﾞｼｯｸE" panose="020B0900000000000000" pitchFamily="50" charset="-128"/>
                <a:ea typeface="HGPｺﾞｼｯｸE" panose="020B0900000000000000" pitchFamily="50" charset="-128"/>
              </a:rPr>
              <a:t>種池山荘　</a:t>
            </a:r>
            <a:r>
              <a:rPr kumimoji="1" lang="ja-JP" altLang="en-US" sz="1050" u="sng" dirty="0"/>
              <a:t>　　</a:t>
            </a:r>
            <a:r>
              <a:rPr kumimoji="1" lang="ja-JP" altLang="en-US" sz="900" u="sng" dirty="0"/>
              <a:t>（予約制）</a:t>
            </a:r>
            <a:r>
              <a:rPr kumimoji="1" lang="ja-JP" altLang="en-US" sz="1050" u="sng" dirty="0"/>
              <a:t>・　　</a:t>
            </a:r>
            <a:r>
              <a:rPr kumimoji="1" lang="ja-JP" altLang="en-US" sz="900" u="sng" dirty="0"/>
              <a:t>（特定日予約制）</a:t>
            </a:r>
            <a:endParaRPr kumimoji="1" lang="en-US" altLang="ja-JP" sz="1050" u="sng" dirty="0"/>
          </a:p>
          <a:p>
            <a:pPr>
              <a:lnSpc>
                <a:spcPct val="150000"/>
              </a:lnSpc>
            </a:pPr>
            <a:r>
              <a:rPr kumimoji="1" lang="ja-JP" altLang="en-US" sz="1050" dirty="0"/>
              <a:t>開設期間　</a:t>
            </a:r>
            <a:r>
              <a:rPr kumimoji="1" lang="en-US" altLang="ja-JP" sz="1050" dirty="0"/>
              <a:t>7/1</a:t>
            </a:r>
            <a:r>
              <a:rPr kumimoji="1" lang="ja-JP" altLang="en-US" sz="1050" dirty="0"/>
              <a:t>（水）～</a:t>
            </a:r>
            <a:r>
              <a:rPr kumimoji="1" lang="en-US" altLang="ja-JP" sz="1050" dirty="0"/>
              <a:t>10/17</a:t>
            </a:r>
            <a:r>
              <a:rPr kumimoji="1" lang="ja-JP" altLang="en-US" sz="1050" dirty="0"/>
              <a:t>（土）</a:t>
            </a:r>
          </a:p>
          <a:p>
            <a:r>
              <a:rPr kumimoji="1" lang="ja-JP" altLang="en-US" sz="1050" dirty="0"/>
              <a:t>定　　員　</a:t>
            </a:r>
            <a:r>
              <a:rPr kumimoji="1" lang="en-US" altLang="ja-JP" sz="1050" dirty="0"/>
              <a:t>90</a:t>
            </a:r>
            <a:r>
              <a:rPr kumimoji="1" lang="ja-JP" altLang="en-US" sz="1050" dirty="0"/>
              <a:t>名</a:t>
            </a:r>
          </a:p>
          <a:p>
            <a:r>
              <a:rPr kumimoji="1" lang="ja-JP" altLang="en-US" sz="1050" dirty="0"/>
              <a:t>予約方法　☎ </a:t>
            </a:r>
            <a:r>
              <a:rPr kumimoji="1" lang="en-US" altLang="ja-JP" sz="1050" dirty="0"/>
              <a:t>0261-22-1263</a:t>
            </a:r>
            <a:r>
              <a:rPr kumimoji="1" lang="ja-JP" altLang="en-US" sz="800" dirty="0"/>
              <a:t>（</a:t>
            </a:r>
            <a:r>
              <a:rPr kumimoji="1" lang="en-US" altLang="ja-JP" sz="800" dirty="0"/>
              <a:t>10</a:t>
            </a:r>
            <a:r>
              <a:rPr kumimoji="1" lang="ja-JP" altLang="en-US" sz="800" dirty="0"/>
              <a:t>時～</a:t>
            </a:r>
            <a:r>
              <a:rPr kumimoji="1" lang="en-US" altLang="ja-JP" sz="800" dirty="0"/>
              <a:t>17</a:t>
            </a:r>
            <a:r>
              <a:rPr kumimoji="1" lang="ja-JP" altLang="en-US" sz="800" dirty="0"/>
              <a:t>時）</a:t>
            </a:r>
            <a:endParaRPr kumimoji="1" lang="en-US" altLang="ja-JP" sz="800" dirty="0"/>
          </a:p>
          <a:p>
            <a:r>
              <a:rPr kumimoji="1" lang="en-US" altLang="ja-JP" sz="1050" dirty="0"/>
              <a:t>                        </a:t>
            </a:r>
            <a:r>
              <a:rPr kumimoji="1" lang="ja-JP" altLang="en-US" sz="1050" dirty="0"/>
              <a:t> </a:t>
            </a:r>
            <a:r>
              <a:rPr kumimoji="1" lang="en-US" altLang="ja-JP" sz="1050" dirty="0"/>
              <a:t>   080-1379-4042</a:t>
            </a:r>
            <a:r>
              <a:rPr kumimoji="1" lang="ja-JP" altLang="en-US" sz="800" dirty="0"/>
              <a:t>（山小屋）　</a:t>
            </a:r>
            <a:r>
              <a:rPr kumimoji="1" lang="en-US" altLang="ja-JP" sz="800" dirty="0"/>
              <a:t> </a:t>
            </a:r>
          </a:p>
          <a:p>
            <a:r>
              <a:rPr kumimoji="1" lang="en-US" altLang="ja-JP" sz="1050" dirty="0"/>
              <a:t> </a:t>
            </a:r>
            <a:r>
              <a:rPr kumimoji="1" lang="ja-JP" altLang="en-US" sz="1050" dirty="0"/>
              <a:t>　　　　</a:t>
            </a:r>
            <a:r>
              <a:rPr kumimoji="1" lang="ja-JP" altLang="en-US" sz="1050" baseline="0" dirty="0"/>
              <a:t>   </a:t>
            </a:r>
            <a:r>
              <a:rPr kumimoji="1" lang="ja-JP" altLang="en-US" sz="1050" dirty="0"/>
              <a:t>💻 </a:t>
            </a:r>
            <a:r>
              <a:rPr kumimoji="1" lang="en-US" altLang="ja-JP" sz="1050" dirty="0">
                <a:hlinkClick r:id="rId2"/>
              </a:rPr>
              <a:t>http://www.kasimayari.jp/</a:t>
            </a:r>
            <a:r>
              <a:rPr kumimoji="1" lang="en-US" altLang="ja-JP" sz="1050" dirty="0"/>
              <a:t> </a:t>
            </a:r>
          </a:p>
          <a:p>
            <a:r>
              <a:rPr kumimoji="1" lang="ja-JP" altLang="en-US" sz="1050" dirty="0"/>
              <a:t>★お願い</a:t>
            </a:r>
          </a:p>
          <a:p>
            <a:r>
              <a:rPr kumimoji="1" lang="ja-JP" altLang="en-US" sz="900" dirty="0"/>
              <a:t>①山小屋宿泊の詳細については</a:t>
            </a:r>
            <a:r>
              <a:rPr kumimoji="1" lang="en-US" altLang="ja-JP" sz="900" dirty="0"/>
              <a:t>HP</a:t>
            </a:r>
            <a:r>
              <a:rPr kumimoji="1" lang="ja-JP" altLang="en-US" sz="900" dirty="0"/>
              <a:t>でご確認の上、ご予約下さい。　</a:t>
            </a:r>
            <a:endParaRPr kumimoji="1" lang="en-US" altLang="ja-JP" sz="900" dirty="0"/>
          </a:p>
          <a:p>
            <a:r>
              <a:rPr kumimoji="1" lang="ja-JP" altLang="en-US" sz="900" dirty="0"/>
              <a:t>②キャンセルは前日までに必ずお願いいたします。無断キャンセル等はキャンセル料をいただきます。　　　</a:t>
            </a:r>
            <a:endParaRPr kumimoji="1" lang="en-US" altLang="ja-JP" sz="900" dirty="0"/>
          </a:p>
          <a:p>
            <a:r>
              <a:rPr kumimoji="1" lang="ja-JP" altLang="en-US" sz="900" dirty="0"/>
              <a:t>③二重予約は絶対になさらぬようお願いいたします。</a:t>
            </a:r>
            <a:endParaRPr kumimoji="1" lang="en-US" altLang="ja-JP" sz="900" dirty="0"/>
          </a:p>
          <a:p>
            <a:endParaRPr kumimoji="1" lang="en-US" altLang="ja-JP" sz="900" dirty="0"/>
          </a:p>
        </p:txBody>
      </p:sp>
      <p:sp>
        <p:nvSpPr>
          <p:cNvPr id="1110" name="テキスト ボックス 4"/>
          <p:cNvSpPr txBox="1"/>
          <p:nvPr/>
        </p:nvSpPr>
        <p:spPr>
          <a:xfrm>
            <a:off x="139450" y="3236213"/>
            <a:ext cx="3240000" cy="2004390"/>
          </a:xfrm>
          <a:prstGeom prst="rect">
            <a:avLst/>
          </a:prstGeom>
          <a:noFill/>
          <a:ln>
            <a:solidFill>
              <a:schemeClr val="bg1">
                <a:lumMod val="75000"/>
              </a:schemeClr>
            </a:solidFill>
            <a:prstDash val="sysDash"/>
          </a:ln>
        </p:spPr>
        <p:txBody>
          <a:bodyPr wrap="square"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kumimoji="1" lang="ja-JP" altLang="en-US" sz="1200" u="sng" dirty="0">
                <a:latin typeface="HGPｺﾞｼｯｸE" panose="020B0900000000000000" pitchFamily="50" charset="-128"/>
                <a:ea typeface="HGPｺﾞｼｯｸE" panose="020B0900000000000000" pitchFamily="50" charset="-128"/>
              </a:rPr>
              <a:t>新越山荘　</a:t>
            </a:r>
            <a:r>
              <a:rPr kumimoji="1" lang="ja-JP" altLang="en-US" sz="1050" u="sng" dirty="0"/>
              <a:t>　　</a:t>
            </a:r>
            <a:r>
              <a:rPr kumimoji="1" lang="ja-JP" altLang="en-US" sz="900" u="sng" dirty="0"/>
              <a:t>（予約制）</a:t>
            </a:r>
            <a:endParaRPr kumimoji="1" lang="en-US" altLang="ja-JP" sz="900" u="sng" dirty="0"/>
          </a:p>
          <a:p>
            <a:pPr>
              <a:lnSpc>
                <a:spcPct val="150000"/>
              </a:lnSpc>
            </a:pPr>
            <a:r>
              <a:rPr kumimoji="1" lang="ja-JP" altLang="en-US" sz="1050" dirty="0"/>
              <a:t>開設期間　</a:t>
            </a:r>
            <a:r>
              <a:rPr kumimoji="1" lang="en-US" altLang="ja-JP" sz="1050" dirty="0"/>
              <a:t>7/15</a:t>
            </a:r>
            <a:r>
              <a:rPr kumimoji="1" lang="ja-JP" altLang="en-US" sz="1050" dirty="0"/>
              <a:t>（水）～</a:t>
            </a:r>
            <a:r>
              <a:rPr kumimoji="1" lang="en-US" altLang="ja-JP" sz="1050" dirty="0"/>
              <a:t>9/26</a:t>
            </a:r>
            <a:r>
              <a:rPr kumimoji="1" lang="ja-JP" altLang="en-US" sz="1050" dirty="0"/>
              <a:t>（土）</a:t>
            </a:r>
            <a:endParaRPr kumimoji="1" lang="en-US" altLang="ja-JP" sz="1050" dirty="0"/>
          </a:p>
          <a:p>
            <a:r>
              <a:rPr kumimoji="1" lang="ja-JP" altLang="en-US" sz="1050" dirty="0"/>
              <a:t>定　　員　</a:t>
            </a:r>
            <a:r>
              <a:rPr kumimoji="1" lang="en-US" altLang="ja-JP" sz="1050" dirty="0"/>
              <a:t>35</a:t>
            </a:r>
            <a:r>
              <a:rPr kumimoji="1" lang="ja-JP" altLang="en-US" sz="1050" dirty="0"/>
              <a:t>名</a:t>
            </a:r>
            <a:endParaRPr kumimoji="1" lang="en-US" altLang="ja-JP" sz="1050" dirty="0"/>
          </a:p>
          <a:p>
            <a:r>
              <a:rPr kumimoji="1" lang="ja-JP" altLang="en-US" sz="1050" dirty="0"/>
              <a:t>予約方法　☎</a:t>
            </a:r>
            <a:r>
              <a:rPr kumimoji="1" lang="ja-JP" altLang="en-US" sz="1050" baseline="0" dirty="0"/>
              <a:t> </a:t>
            </a:r>
            <a:r>
              <a:rPr kumimoji="1" lang="en-US" altLang="ja-JP" sz="1050" dirty="0"/>
              <a:t>0261-22-1263</a:t>
            </a:r>
            <a:r>
              <a:rPr kumimoji="1" lang="ja-JP" altLang="en-US" sz="800" dirty="0"/>
              <a:t>（</a:t>
            </a:r>
            <a:r>
              <a:rPr kumimoji="1" lang="en-US" altLang="ja-JP" sz="800" dirty="0"/>
              <a:t>10</a:t>
            </a:r>
            <a:r>
              <a:rPr kumimoji="1" lang="ja-JP" altLang="en-US" sz="800" dirty="0"/>
              <a:t>時～</a:t>
            </a:r>
            <a:r>
              <a:rPr kumimoji="1" lang="en-US" altLang="ja-JP" sz="800" dirty="0"/>
              <a:t>17</a:t>
            </a:r>
            <a:r>
              <a:rPr kumimoji="1" lang="ja-JP" altLang="en-US" sz="800" dirty="0"/>
              <a:t>時）</a:t>
            </a:r>
            <a:r>
              <a:rPr kumimoji="1" lang="ja-JP" altLang="en-US" sz="900" dirty="0"/>
              <a:t>　</a:t>
            </a:r>
            <a:endParaRPr kumimoji="1" lang="en-US" altLang="ja-JP" sz="900" dirty="0"/>
          </a:p>
          <a:p>
            <a:r>
              <a:rPr kumimoji="1" lang="ja-JP" altLang="en-US" sz="1050" dirty="0"/>
              <a:t>　　　　　      </a:t>
            </a:r>
            <a:r>
              <a:rPr kumimoji="1" lang="en-US" altLang="ja-JP" sz="1050" dirty="0"/>
              <a:t>080-1379-4043</a:t>
            </a:r>
            <a:r>
              <a:rPr kumimoji="1" lang="ja-JP" altLang="en-US" sz="800" dirty="0"/>
              <a:t>（山小屋）</a:t>
            </a:r>
            <a:endParaRPr kumimoji="1" lang="en-US" altLang="ja-JP" sz="1050" dirty="0"/>
          </a:p>
          <a:p>
            <a:r>
              <a:rPr kumimoji="1" lang="ja-JP" altLang="en-US" sz="1050" dirty="0"/>
              <a:t>　　　　    💻 </a:t>
            </a:r>
            <a:r>
              <a:rPr kumimoji="1" lang="en-US" altLang="ja-JP" sz="1050" dirty="0">
                <a:hlinkClick r:id="rId2"/>
              </a:rPr>
              <a:t>http://www.kasimayari.jp/</a:t>
            </a:r>
            <a:endParaRPr kumimoji="1" lang="en-US" altLang="ja-JP" sz="1050" dirty="0"/>
          </a:p>
          <a:p>
            <a:r>
              <a:rPr kumimoji="1" lang="ja-JP" altLang="en-US" sz="1050" dirty="0"/>
              <a:t>★お願い</a:t>
            </a:r>
            <a:endParaRPr kumimoji="1" lang="en-US" altLang="ja-JP" sz="1050" dirty="0"/>
          </a:p>
          <a:p>
            <a:r>
              <a:rPr kumimoji="1" lang="ja-JP" altLang="en-US" sz="900" dirty="0"/>
              <a:t>①山小屋宿泊の詳細については</a:t>
            </a:r>
            <a:r>
              <a:rPr kumimoji="1" lang="en-US" altLang="ja-JP" sz="900" dirty="0"/>
              <a:t>HP</a:t>
            </a:r>
            <a:r>
              <a:rPr kumimoji="1" lang="ja-JP" altLang="en-US" sz="900" dirty="0"/>
              <a:t>でご確認の上、ご予約下さい。　</a:t>
            </a:r>
            <a:endParaRPr kumimoji="1" lang="en-US" altLang="ja-JP" sz="900" dirty="0"/>
          </a:p>
          <a:p>
            <a:r>
              <a:rPr kumimoji="1" lang="ja-JP" altLang="en-US" sz="900" dirty="0"/>
              <a:t>②キャンセルは前日までに必ずお願いいたします。無断キャンセル等はキャンセル料をいただきます。　　　</a:t>
            </a:r>
            <a:endParaRPr kumimoji="1" lang="en-US" altLang="ja-JP" sz="900" dirty="0"/>
          </a:p>
          <a:p>
            <a:r>
              <a:rPr kumimoji="1" lang="ja-JP" altLang="en-US" sz="900" dirty="0"/>
              <a:t>③二重予約は絶対になさらぬようお願いいたします。</a:t>
            </a:r>
            <a:endParaRPr kumimoji="1" lang="en-US" altLang="ja-JP" sz="900" dirty="0"/>
          </a:p>
          <a:p>
            <a:endParaRPr kumimoji="1" lang="ja-JP" altLang="en-US" sz="1100" dirty="0"/>
          </a:p>
        </p:txBody>
      </p:sp>
      <p:sp>
        <p:nvSpPr>
          <p:cNvPr id="1111" name="テキスト ボックス 7"/>
          <p:cNvSpPr txBox="1"/>
          <p:nvPr/>
        </p:nvSpPr>
        <p:spPr>
          <a:xfrm>
            <a:off x="3496604" y="3236213"/>
            <a:ext cx="3240000" cy="2004390"/>
          </a:xfrm>
          <a:prstGeom prst="rect">
            <a:avLst/>
          </a:prstGeom>
          <a:noFill/>
          <a:ln>
            <a:solidFill>
              <a:schemeClr val="bg1">
                <a:lumMod val="75000"/>
              </a:schemeClr>
            </a:solidFill>
            <a:prstDash val="sysDash"/>
          </a:ln>
        </p:spPr>
        <p:txBody>
          <a:bodyPr wrap="square"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kumimoji="1" lang="ja-JP" altLang="en-US" sz="1200" u="sng" dirty="0">
                <a:latin typeface="HGPｺﾞｼｯｸE" panose="020B0900000000000000" pitchFamily="50" charset="-128"/>
                <a:ea typeface="HGPｺﾞｼｯｸE" panose="020B0900000000000000" pitchFamily="50" charset="-128"/>
              </a:rPr>
              <a:t>針ノ木小屋</a:t>
            </a:r>
            <a:r>
              <a:rPr kumimoji="1" lang="ja-JP" altLang="en-US" sz="1050" u="sng" dirty="0"/>
              <a:t>　　　</a:t>
            </a:r>
            <a:r>
              <a:rPr kumimoji="1" lang="ja-JP" altLang="en-US" sz="900" u="sng" dirty="0"/>
              <a:t>（予約制）</a:t>
            </a:r>
            <a:r>
              <a:rPr kumimoji="1" lang="ja-JP" altLang="en-US" sz="1050" u="sng" dirty="0"/>
              <a:t>・　　　　</a:t>
            </a:r>
          </a:p>
          <a:p>
            <a:pPr>
              <a:lnSpc>
                <a:spcPct val="150000"/>
              </a:lnSpc>
            </a:pPr>
            <a:r>
              <a:rPr kumimoji="1" lang="ja-JP" altLang="en-US" sz="1050" dirty="0"/>
              <a:t>開設期間　</a:t>
            </a:r>
            <a:r>
              <a:rPr kumimoji="1" lang="en-US" altLang="ja-JP" sz="1050" dirty="0"/>
              <a:t>7</a:t>
            </a:r>
            <a:r>
              <a:rPr kumimoji="1" lang="ja-JP" altLang="en-US" sz="1050" dirty="0"/>
              <a:t>月上旬～</a:t>
            </a:r>
            <a:r>
              <a:rPr kumimoji="1" lang="en-US" altLang="ja-JP" sz="1050" dirty="0"/>
              <a:t>9</a:t>
            </a:r>
            <a:r>
              <a:rPr kumimoji="1" lang="ja-JP" altLang="en-US" sz="1050" dirty="0"/>
              <a:t>月末予定</a:t>
            </a:r>
          </a:p>
          <a:p>
            <a:r>
              <a:rPr kumimoji="1" lang="ja-JP" altLang="en-US" sz="1050" dirty="0"/>
              <a:t>定　　員　</a:t>
            </a:r>
            <a:r>
              <a:rPr kumimoji="1" lang="en-US" altLang="ja-JP" sz="1050" dirty="0"/>
              <a:t>60</a:t>
            </a:r>
            <a:r>
              <a:rPr kumimoji="1" lang="ja-JP" altLang="en-US" sz="1050" dirty="0"/>
              <a:t>名</a:t>
            </a:r>
          </a:p>
          <a:p>
            <a:r>
              <a:rPr kumimoji="1" lang="ja-JP" altLang="en-US" sz="1050" dirty="0"/>
              <a:t>予約方法　☎ </a:t>
            </a:r>
            <a:r>
              <a:rPr kumimoji="1" lang="en-US" altLang="ja-JP" sz="1050" dirty="0"/>
              <a:t>0261-22-1584 </a:t>
            </a:r>
          </a:p>
          <a:p>
            <a:r>
              <a:rPr kumimoji="1" lang="ja-JP" altLang="en-US" sz="1050" dirty="0"/>
              <a:t>　　　　　　</a:t>
            </a:r>
            <a:r>
              <a:rPr kumimoji="1" lang="en-US" altLang="ja-JP" sz="1050" dirty="0"/>
              <a:t> 090-2323-7145</a:t>
            </a:r>
            <a:r>
              <a:rPr kumimoji="1" lang="ja-JP" altLang="en-US" sz="900" dirty="0"/>
              <a:t>（山小屋）</a:t>
            </a:r>
          </a:p>
          <a:p>
            <a:r>
              <a:rPr kumimoji="1" lang="ja-JP" altLang="en-US" sz="1050" dirty="0"/>
              <a:t>★お願い</a:t>
            </a:r>
          </a:p>
          <a:p>
            <a:r>
              <a:rPr kumimoji="1" lang="ja-JP" altLang="en-US" sz="900" dirty="0"/>
              <a:t>①</a:t>
            </a:r>
            <a:r>
              <a:rPr kumimoji="1" lang="en-US" altLang="ja-JP" sz="900" dirty="0"/>
              <a:t>HP</a:t>
            </a:r>
            <a:r>
              <a:rPr kumimoji="1" lang="ja-JP" altLang="en-US" sz="900" dirty="0"/>
              <a:t>（</a:t>
            </a:r>
            <a:r>
              <a:rPr kumimoji="1" lang="en-US" altLang="ja-JP" sz="900" dirty="0">
                <a:hlinkClick r:id="rId3">
                  <a:extLst>
                    <a:ext uri="{A12FA001-AC4F-418D-AE19-62706E023703}">
                      <ahyp:hlinkClr xmlns:ahyp="http://schemas.microsoft.com/office/drawing/2018/hyperlinkcolor" val="tx"/>
                    </a:ext>
                  </a:extLst>
                </a:hlinkClick>
              </a:rPr>
              <a:t>http://www.harinoki.com/</a:t>
            </a:r>
            <a:r>
              <a:rPr kumimoji="1" lang="ja-JP" altLang="en-US" sz="900" dirty="0"/>
              <a:t>）に注意事項等が載っておりますのでご確認ください。</a:t>
            </a:r>
            <a:endParaRPr kumimoji="1" lang="en-US" altLang="ja-JP" sz="900" dirty="0"/>
          </a:p>
          <a:p>
            <a:r>
              <a:rPr kumimoji="1" lang="ja-JP" altLang="en-US" sz="900" dirty="0"/>
              <a:t>②ご予約後のキャンセルは、キャンセル料（</a:t>
            </a:r>
            <a:r>
              <a:rPr kumimoji="1" lang="en-US" altLang="ja-JP" sz="900" dirty="0"/>
              <a:t>2,000</a:t>
            </a:r>
            <a:r>
              <a:rPr kumimoji="1" lang="ja-JP" altLang="en-US" sz="900" dirty="0"/>
              <a:t>円</a:t>
            </a:r>
            <a:r>
              <a:rPr kumimoji="1" lang="en-US" altLang="ja-JP" sz="900" dirty="0"/>
              <a:t>/</a:t>
            </a:r>
            <a:r>
              <a:rPr kumimoji="1" lang="ja-JP" altLang="en-US" sz="900" dirty="0"/>
              <a:t>人）を頂戴しま</a:t>
            </a:r>
            <a:r>
              <a:rPr kumimoji="1" lang="ja-JP" altLang="en-US" sz="900" dirty="0">
                <a:solidFill>
                  <a:schemeClr val="tx1"/>
                </a:solidFill>
              </a:rPr>
              <a:t>す。</a:t>
            </a:r>
            <a:endParaRPr>
              <a:solidFill>
                <a:schemeClr val="tx1"/>
              </a:solidFill>
            </a:endParaRPr>
          </a:p>
          <a:p>
            <a:r>
              <a:rPr kumimoji="1" lang="ja-JP" altLang="en-US" sz="900" dirty="0"/>
              <a:t>　</a:t>
            </a:r>
            <a:endParaRPr kumimoji="1" lang="en-US" altLang="ja-JP" sz="1100" dirty="0"/>
          </a:p>
          <a:p>
            <a:endParaRPr kumimoji="1" lang="ja-JP" altLang="en-US" sz="1100" dirty="0"/>
          </a:p>
        </p:txBody>
      </p:sp>
      <p:sp>
        <p:nvSpPr>
          <p:cNvPr id="1112" name="テキスト ボックス 8"/>
          <p:cNvSpPr txBox="1"/>
          <p:nvPr/>
        </p:nvSpPr>
        <p:spPr>
          <a:xfrm>
            <a:off x="3496604" y="5351055"/>
            <a:ext cx="3240000" cy="2129244"/>
          </a:xfrm>
          <a:prstGeom prst="rect">
            <a:avLst/>
          </a:prstGeom>
          <a:noFill/>
          <a:ln>
            <a:solidFill>
              <a:schemeClr val="bg1">
                <a:lumMod val="75000"/>
              </a:schemeClr>
            </a:solidFill>
            <a:prstDash val="sysDash"/>
          </a:ln>
        </p:spPr>
        <p:txBody>
          <a:bodyPr wrap="square"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kumimoji="1" lang="ja-JP" altLang="en-US" sz="1200" u="sng" dirty="0">
                <a:solidFill>
                  <a:schemeClr val="tx1"/>
                </a:solidFill>
                <a:latin typeface="HGPｺﾞｼｯｸE" panose="020B0900000000000000" pitchFamily="50" charset="-128"/>
                <a:ea typeface="HGPｺﾞｼｯｸE" panose="020B0900000000000000" pitchFamily="50" charset="-128"/>
              </a:rPr>
              <a:t>船窪小屋　</a:t>
            </a:r>
            <a:r>
              <a:rPr kumimoji="1" lang="ja-JP" altLang="en-US" sz="1200" u="sng" dirty="0">
                <a:solidFill>
                  <a:schemeClr val="tx1"/>
                </a:solidFill>
              </a:rPr>
              <a:t>　　</a:t>
            </a:r>
            <a:r>
              <a:rPr kumimoji="1" lang="ja-JP" altLang="en-US" sz="900" u="sng" dirty="0">
                <a:solidFill>
                  <a:schemeClr val="tx1"/>
                </a:solidFill>
              </a:rPr>
              <a:t>（予約制）</a:t>
            </a:r>
            <a:r>
              <a:rPr kumimoji="1" lang="ja-JP" altLang="en-US" sz="1200" u="sng" dirty="0">
                <a:solidFill>
                  <a:schemeClr val="tx1"/>
                </a:solidFill>
              </a:rPr>
              <a:t>・　　</a:t>
            </a:r>
            <a:r>
              <a:rPr kumimoji="1" lang="ja-JP" altLang="en-US" sz="800" u="sng" dirty="0">
                <a:solidFill>
                  <a:schemeClr val="tx1"/>
                </a:solidFill>
              </a:rPr>
              <a:t>（予約制）</a:t>
            </a:r>
            <a:endParaRPr kumimoji="1" lang="en-US" altLang="ja-JP" sz="800" u="sng" dirty="0">
              <a:solidFill>
                <a:schemeClr val="tx1"/>
              </a:solidFill>
            </a:endParaRPr>
          </a:p>
          <a:p>
            <a:pPr>
              <a:lnSpc>
                <a:spcPct val="150000"/>
              </a:lnSpc>
            </a:pPr>
            <a:r>
              <a:rPr kumimoji="1" lang="ja-JP" altLang="en-US" sz="1050" dirty="0">
                <a:solidFill>
                  <a:schemeClr val="tx1"/>
                </a:solidFill>
              </a:rPr>
              <a:t>開設期間　</a:t>
            </a:r>
            <a:endParaRPr kumimoji="1" lang="en-US" altLang="ja-JP" sz="1050" dirty="0">
              <a:solidFill>
                <a:schemeClr val="tx1"/>
              </a:solidFill>
            </a:endParaRPr>
          </a:p>
          <a:p>
            <a:r>
              <a:rPr kumimoji="1" lang="ja-JP" altLang="en-US" sz="1050" dirty="0">
                <a:solidFill>
                  <a:schemeClr val="tx1"/>
                </a:solidFill>
              </a:rPr>
              <a:t>定　　員　</a:t>
            </a:r>
            <a:r>
              <a:rPr kumimoji="1" lang="en-US" altLang="ja-JP" sz="1050" dirty="0">
                <a:solidFill>
                  <a:schemeClr val="tx1"/>
                </a:solidFill>
              </a:rPr>
              <a:t>40</a:t>
            </a:r>
            <a:r>
              <a:rPr kumimoji="1" lang="ja-JP" altLang="en-US" sz="1050" dirty="0">
                <a:solidFill>
                  <a:schemeClr val="tx1"/>
                </a:solidFill>
              </a:rPr>
              <a:t>名</a:t>
            </a:r>
            <a:endParaRPr kumimoji="1" lang="en-US" altLang="ja-JP" sz="1050" dirty="0">
              <a:solidFill>
                <a:schemeClr val="tx1"/>
              </a:solidFill>
            </a:endParaRPr>
          </a:p>
          <a:p>
            <a:r>
              <a:rPr kumimoji="1" lang="ja-JP" altLang="en-US" sz="1050" dirty="0">
                <a:solidFill>
                  <a:schemeClr val="tx1"/>
                </a:solidFill>
              </a:rPr>
              <a:t>予約方法　☎  </a:t>
            </a:r>
            <a:r>
              <a:rPr kumimoji="1" lang="en-US" altLang="ja-JP" sz="1050" dirty="0">
                <a:solidFill>
                  <a:schemeClr val="tx1"/>
                </a:solidFill>
              </a:rPr>
              <a:t>0261-83-2014</a:t>
            </a:r>
            <a:endParaRPr dirty="0">
              <a:solidFill>
                <a:schemeClr val="tx1"/>
              </a:solidFill>
            </a:endParaRPr>
          </a:p>
          <a:p>
            <a:r>
              <a:rPr kumimoji="1" lang="en-US" altLang="ja-JP" sz="1050" dirty="0">
                <a:solidFill>
                  <a:schemeClr val="tx1"/>
                </a:solidFill>
              </a:rPr>
              <a:t>                             080-7893-7518</a:t>
            </a:r>
            <a:r>
              <a:rPr kumimoji="1" lang="ja-JP" altLang="en-US" sz="800" dirty="0">
                <a:solidFill>
                  <a:schemeClr val="tx1"/>
                </a:solidFill>
              </a:rPr>
              <a:t>（山小屋）</a:t>
            </a:r>
            <a:endParaRPr kumimoji="1" lang="en-US" altLang="ja-JP" sz="800" dirty="0">
              <a:solidFill>
                <a:schemeClr val="tx1"/>
              </a:solidFill>
            </a:endParaRPr>
          </a:p>
          <a:p>
            <a:r>
              <a:rPr kumimoji="1" lang="ja-JP" altLang="en-US" sz="1050" dirty="0">
                <a:solidFill>
                  <a:schemeClr val="tx1"/>
                </a:solidFill>
              </a:rPr>
              <a:t>　　　　　💻 </a:t>
            </a:r>
            <a:r>
              <a:rPr kumimoji="1" lang="en-US" altLang="ja-JP" sz="1050" dirty="0">
                <a:solidFill>
                  <a:schemeClr val="tx1"/>
                </a:solidFill>
                <a:hlinkClick r:id="rId4">
                  <a:extLst>
                    <a:ext uri="{A12FA001-AC4F-418D-AE19-62706E023703}">
                      <ahyp:hlinkClr xmlns:ahyp="http://schemas.microsoft.com/office/drawing/2018/hyperlinkcolor" val="tx"/>
                    </a:ext>
                  </a:extLst>
                </a:hlinkClick>
              </a:rPr>
              <a:t>https://funakubogoya.net/</a:t>
            </a:r>
            <a:r>
              <a:rPr kumimoji="1" lang="ja-JP" altLang="en-US" sz="1050" baseline="0" dirty="0">
                <a:solidFill>
                  <a:schemeClr val="tx1"/>
                </a:solidFill>
                <a:hlinkClick r:id="rId4">
                  <a:extLst>
                    <a:ext uri="{A12FA001-AC4F-418D-AE19-62706E023703}">
                      <ahyp:hlinkClr xmlns:ahyp="http://schemas.microsoft.com/office/drawing/2018/hyperlinkcolor" val="tx"/>
                    </a:ext>
                  </a:extLst>
                </a:hlinkClick>
              </a:rPr>
              <a:t> </a:t>
            </a:r>
            <a:endParaRPr kumimoji="1" lang="en-US" altLang="ja-JP" sz="1050" dirty="0">
              <a:solidFill>
                <a:schemeClr val="tx1"/>
              </a:solidFill>
            </a:endParaRPr>
          </a:p>
          <a:p>
            <a:r>
              <a:rPr kumimoji="1" lang="ja-JP" altLang="en-US" sz="1050" dirty="0">
                <a:solidFill>
                  <a:schemeClr val="tx1"/>
                </a:solidFill>
              </a:rPr>
              <a:t>★お願い</a:t>
            </a:r>
            <a:endParaRPr kumimoji="1" lang="en-US" altLang="ja-JP" sz="1050" dirty="0">
              <a:solidFill>
                <a:schemeClr val="tx1"/>
              </a:solidFill>
            </a:endParaRPr>
          </a:p>
          <a:p>
            <a:r>
              <a:rPr kumimoji="1" lang="ja-JP" altLang="en-US" sz="900" dirty="0">
                <a:solidFill>
                  <a:schemeClr val="tx1"/>
                </a:solidFill>
              </a:rPr>
              <a:t>小屋の利用案内や営業期間など詳細は</a:t>
            </a:r>
            <a:r>
              <a:rPr kumimoji="1" lang="en-US" altLang="ja-JP" sz="900" dirty="0">
                <a:solidFill>
                  <a:schemeClr val="tx1"/>
                </a:solidFill>
              </a:rPr>
              <a:t>HP</a:t>
            </a:r>
            <a:r>
              <a:rPr kumimoji="1" lang="ja-JP" altLang="en-US" sz="900" dirty="0">
                <a:solidFill>
                  <a:schemeClr val="tx1"/>
                </a:solidFill>
              </a:rPr>
              <a:t>でご確認ください。</a:t>
            </a:r>
            <a:endParaRPr dirty="0">
              <a:solidFill>
                <a:schemeClr val="tx1"/>
              </a:solidFill>
            </a:endParaRPr>
          </a:p>
        </p:txBody>
      </p:sp>
      <p:sp>
        <p:nvSpPr>
          <p:cNvPr id="1113" name="テキスト ボックス 10"/>
          <p:cNvSpPr txBox="1"/>
          <p:nvPr/>
        </p:nvSpPr>
        <p:spPr>
          <a:xfrm>
            <a:off x="139450" y="7597613"/>
            <a:ext cx="3240000" cy="2168093"/>
          </a:xfrm>
          <a:prstGeom prst="rect">
            <a:avLst/>
          </a:prstGeom>
          <a:noFill/>
          <a:ln>
            <a:solidFill>
              <a:schemeClr val="bg1">
                <a:lumMod val="75000"/>
              </a:schemeClr>
            </a:solidFill>
            <a:prstDash val="sysDash"/>
          </a:ln>
        </p:spPr>
        <p:txBody>
          <a:bodyPr wrap="square"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kumimoji="1" lang="ja-JP" altLang="en-US" sz="1100" u="sng" dirty="0">
                <a:solidFill>
                  <a:schemeClr val="tx1"/>
                </a:solidFill>
                <a:latin typeface="HGPｺﾞｼｯｸE" panose="020B0900000000000000" pitchFamily="50" charset="-128"/>
                <a:ea typeface="HGPｺﾞｼｯｸE" panose="020B0900000000000000" pitchFamily="50" charset="-128"/>
              </a:rPr>
              <a:t>烏帽子小屋</a:t>
            </a:r>
            <a:r>
              <a:rPr kumimoji="1" lang="ja-JP" altLang="en-US" sz="1050" u="sng" dirty="0">
                <a:solidFill>
                  <a:schemeClr val="tx1"/>
                </a:solidFill>
              </a:rPr>
              <a:t>　　　</a:t>
            </a:r>
            <a:r>
              <a:rPr kumimoji="1" lang="ja-JP" altLang="en-US" sz="900" u="sng" dirty="0">
                <a:solidFill>
                  <a:schemeClr val="tx1"/>
                </a:solidFill>
              </a:rPr>
              <a:t>（予約制）</a:t>
            </a:r>
            <a:r>
              <a:rPr kumimoji="1" lang="ja-JP" altLang="en-US" sz="1050" u="sng" dirty="0">
                <a:solidFill>
                  <a:schemeClr val="tx1"/>
                </a:solidFill>
              </a:rPr>
              <a:t>・        </a:t>
            </a:r>
            <a:r>
              <a:rPr kumimoji="1" lang="ja-JP" altLang="en-US" sz="900" u="sng" dirty="0">
                <a:solidFill>
                  <a:schemeClr val="tx1"/>
                </a:solidFill>
              </a:rPr>
              <a:t>（特定日予約制）</a:t>
            </a:r>
            <a:endParaRPr kumimoji="1" lang="en-US" altLang="ja-JP" sz="1050" u="sng" dirty="0">
              <a:solidFill>
                <a:schemeClr val="tx1"/>
              </a:solidFill>
            </a:endParaRPr>
          </a:p>
          <a:p>
            <a:pPr>
              <a:lnSpc>
                <a:spcPct val="150000"/>
              </a:lnSpc>
            </a:pPr>
            <a:r>
              <a:rPr kumimoji="1" lang="ja-JP" altLang="en-US" sz="1050" dirty="0">
                <a:solidFill>
                  <a:schemeClr val="tx1"/>
                </a:solidFill>
              </a:rPr>
              <a:t>開設期間　</a:t>
            </a:r>
            <a:endParaRPr kumimoji="1" lang="en-US" altLang="ja-JP" sz="1050" dirty="0">
              <a:solidFill>
                <a:schemeClr val="tx1"/>
              </a:solidFill>
            </a:endParaRPr>
          </a:p>
          <a:p>
            <a:r>
              <a:rPr kumimoji="1" lang="ja-JP" altLang="en-US" sz="1050" dirty="0">
                <a:solidFill>
                  <a:schemeClr val="tx1"/>
                </a:solidFill>
              </a:rPr>
              <a:t>定　　員　</a:t>
            </a:r>
            <a:r>
              <a:rPr kumimoji="1" lang="en-US" altLang="ja-JP" sz="1050" dirty="0">
                <a:solidFill>
                  <a:schemeClr val="tx1"/>
                </a:solidFill>
              </a:rPr>
              <a:t>30</a:t>
            </a:r>
            <a:r>
              <a:rPr kumimoji="1" lang="ja-JP" altLang="en-US" sz="1050" dirty="0">
                <a:solidFill>
                  <a:schemeClr val="tx1"/>
                </a:solidFill>
              </a:rPr>
              <a:t>名</a:t>
            </a:r>
            <a:endParaRPr kumimoji="1" lang="en-US" altLang="ja-JP" sz="1050" dirty="0">
              <a:solidFill>
                <a:schemeClr val="tx1"/>
              </a:solidFill>
            </a:endParaRPr>
          </a:p>
          <a:p>
            <a:r>
              <a:rPr kumimoji="1" lang="ja-JP" altLang="en-US" sz="1050" dirty="0">
                <a:solidFill>
                  <a:schemeClr val="tx1"/>
                </a:solidFill>
              </a:rPr>
              <a:t>予約方法　　</a:t>
            </a:r>
            <a:endParaRPr kumimoji="1" lang="en-US" altLang="ja-JP" sz="1050" dirty="0">
              <a:solidFill>
                <a:schemeClr val="tx1"/>
              </a:solidFill>
            </a:endParaRPr>
          </a:p>
          <a:p>
            <a:r>
              <a:rPr kumimoji="1" lang="en-US" altLang="ja-JP" sz="1050" dirty="0">
                <a:solidFill>
                  <a:schemeClr val="tx1"/>
                </a:solidFill>
              </a:rPr>
              <a:t> &lt;6</a:t>
            </a:r>
            <a:r>
              <a:rPr kumimoji="1" lang="ja-JP" altLang="en-US" sz="1050" dirty="0">
                <a:solidFill>
                  <a:schemeClr val="tx1"/>
                </a:solidFill>
              </a:rPr>
              <a:t>月下旬～</a:t>
            </a:r>
            <a:r>
              <a:rPr kumimoji="1" lang="en-US" altLang="ja-JP" sz="1050" dirty="0">
                <a:solidFill>
                  <a:schemeClr val="tx1"/>
                </a:solidFill>
              </a:rPr>
              <a:t>&gt;</a:t>
            </a:r>
            <a:r>
              <a:rPr kumimoji="1" lang="ja-JP" altLang="en-US" sz="1050" dirty="0">
                <a:solidFill>
                  <a:schemeClr val="tx1"/>
                </a:solidFill>
              </a:rPr>
              <a:t>💻</a:t>
            </a:r>
            <a:r>
              <a:rPr kumimoji="1" lang="en-US" altLang="ja-JP" sz="900" dirty="0">
                <a:solidFill>
                  <a:schemeClr val="tx1"/>
                </a:solidFill>
                <a:hlinkClick r:id="rId5">
                  <a:extLst>
                    <a:ext uri="{A12FA001-AC4F-418D-AE19-62706E023703}">
                      <ahyp:hlinkClr xmlns:ahyp="http://schemas.microsoft.com/office/drawing/2018/hyperlinkcolor" val="tx"/>
                    </a:ext>
                  </a:extLst>
                </a:hlinkClick>
              </a:rPr>
              <a:t>https://www.ne.jp/asahi/eboshidake/2628/</a:t>
            </a:r>
            <a:endParaRPr kumimoji="1" lang="en-US" altLang="ja-JP" sz="900" dirty="0">
              <a:solidFill>
                <a:schemeClr val="tx1"/>
              </a:solidFill>
            </a:endParaRPr>
          </a:p>
          <a:p>
            <a:r>
              <a:rPr kumimoji="1" lang="en-US" altLang="ja-JP" sz="1050" dirty="0">
                <a:solidFill>
                  <a:schemeClr val="tx1"/>
                </a:solidFill>
              </a:rPr>
              <a:t> &lt;7</a:t>
            </a:r>
            <a:r>
              <a:rPr kumimoji="1" lang="ja-JP" altLang="en-US" sz="1050" dirty="0">
                <a:solidFill>
                  <a:schemeClr val="tx1"/>
                </a:solidFill>
              </a:rPr>
              <a:t>月上旬～</a:t>
            </a:r>
            <a:r>
              <a:rPr kumimoji="1" lang="en-US" altLang="ja-JP" sz="1050" dirty="0">
                <a:solidFill>
                  <a:schemeClr val="tx1"/>
                </a:solidFill>
              </a:rPr>
              <a:t>&gt;</a:t>
            </a:r>
            <a:r>
              <a:rPr kumimoji="1" lang="ja-JP" altLang="en-US" sz="1050" dirty="0">
                <a:solidFill>
                  <a:schemeClr val="tx1"/>
                </a:solidFill>
              </a:rPr>
              <a:t> ☎ </a:t>
            </a:r>
            <a:r>
              <a:rPr kumimoji="1" lang="en-US" altLang="ja-JP" sz="1050" dirty="0">
                <a:solidFill>
                  <a:schemeClr val="tx1"/>
                </a:solidFill>
              </a:rPr>
              <a:t>050-1726-2628</a:t>
            </a:r>
            <a:r>
              <a:rPr kumimoji="1" lang="ja-JP" altLang="en-US" sz="800" dirty="0">
                <a:solidFill>
                  <a:schemeClr val="tx1"/>
                </a:solidFill>
              </a:rPr>
              <a:t>（山小屋）</a:t>
            </a:r>
            <a:endParaRPr kumimoji="1" lang="en-US" altLang="ja-JP" sz="800" dirty="0">
              <a:solidFill>
                <a:schemeClr val="tx1"/>
              </a:solidFill>
            </a:endParaRPr>
          </a:p>
          <a:p>
            <a:endParaRPr kumimoji="1" lang="en-US" altLang="ja-JP" sz="1050" dirty="0">
              <a:solidFill>
                <a:schemeClr val="tx1"/>
              </a:solidFill>
            </a:endParaRPr>
          </a:p>
          <a:p>
            <a:r>
              <a:rPr kumimoji="1" lang="ja-JP" altLang="en-US" sz="1050" dirty="0">
                <a:solidFill>
                  <a:schemeClr val="tx1"/>
                </a:solidFill>
              </a:rPr>
              <a:t>★お願い</a:t>
            </a:r>
            <a:endParaRPr kumimoji="1" lang="en-US" altLang="ja-JP" sz="1050" dirty="0">
              <a:solidFill>
                <a:schemeClr val="tx1"/>
              </a:solidFill>
            </a:endParaRPr>
          </a:p>
          <a:p>
            <a:r>
              <a:rPr kumimoji="1" lang="ja-JP" altLang="en-US" sz="900" dirty="0">
                <a:solidFill>
                  <a:schemeClr val="tx1"/>
                </a:solidFill>
              </a:rPr>
              <a:t>ホームページで、ご予約方法、キャンセル規定等についてよくお読みいただき、ご同意の上ご利用をお願いいたします。ご予約をいただいた場合には、記載内容につきましてご同意いただいたものとさせていただきます。</a:t>
            </a:r>
            <a:endParaRPr kumimoji="1" lang="en-US" altLang="ja-JP" sz="900" dirty="0">
              <a:solidFill>
                <a:schemeClr val="tx1"/>
              </a:solidFill>
            </a:endParaRPr>
          </a:p>
          <a:p>
            <a:endParaRPr kumimoji="1" lang="ja-JP" altLang="en-US" sz="700" dirty="0">
              <a:solidFill>
                <a:schemeClr val="tx1"/>
              </a:solidFill>
            </a:endParaRPr>
          </a:p>
        </p:txBody>
      </p:sp>
      <p:sp>
        <p:nvSpPr>
          <p:cNvPr id="1114" name="テキスト ボックス 11"/>
          <p:cNvSpPr txBox="1"/>
          <p:nvPr/>
        </p:nvSpPr>
        <p:spPr>
          <a:xfrm>
            <a:off x="3496604" y="7589704"/>
            <a:ext cx="3240000" cy="2165877"/>
          </a:xfrm>
          <a:prstGeom prst="rect">
            <a:avLst/>
          </a:prstGeom>
          <a:noFill/>
          <a:ln>
            <a:solidFill>
              <a:schemeClr val="bg1">
                <a:lumMod val="75000"/>
              </a:schemeClr>
            </a:solidFill>
            <a:prstDash val="sysDash"/>
          </a:ln>
        </p:spPr>
        <p:txBody>
          <a:bodyPr wrap="square"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kumimoji="1" lang="ja-JP" altLang="en-US" sz="1100" u="sng" dirty="0">
                <a:latin typeface="HGPｺﾞｼｯｸE" panose="020B0900000000000000" pitchFamily="50" charset="-128"/>
                <a:ea typeface="HGPｺﾞｼｯｸE" panose="020B0900000000000000" pitchFamily="50" charset="-128"/>
              </a:rPr>
              <a:t>野口五郎小屋</a:t>
            </a:r>
            <a:r>
              <a:rPr kumimoji="1" lang="ja-JP" altLang="en-US" sz="1050" u="sng" dirty="0"/>
              <a:t>　　　</a:t>
            </a:r>
            <a:r>
              <a:rPr kumimoji="1" lang="ja-JP" altLang="en-US" sz="900" u="sng" dirty="0"/>
              <a:t>（予約制）</a:t>
            </a:r>
            <a:endParaRPr kumimoji="1" lang="en-US" altLang="ja-JP" sz="900" u="sng" dirty="0"/>
          </a:p>
          <a:p>
            <a:pPr>
              <a:lnSpc>
                <a:spcPct val="150000"/>
              </a:lnSpc>
            </a:pPr>
            <a:r>
              <a:rPr kumimoji="1" lang="ja-JP" altLang="en-US" sz="1050" dirty="0"/>
              <a:t>開設期間　</a:t>
            </a:r>
            <a:r>
              <a:rPr kumimoji="1" lang="en-US" altLang="ja-JP" sz="1050" dirty="0"/>
              <a:t>7</a:t>
            </a:r>
            <a:r>
              <a:rPr kumimoji="1" lang="ja-JP" altLang="en-US" sz="1050" dirty="0"/>
              <a:t>月中旬～</a:t>
            </a:r>
            <a:r>
              <a:rPr kumimoji="1" lang="en-US" altLang="ja-JP" sz="1050" dirty="0"/>
              <a:t>9</a:t>
            </a:r>
            <a:r>
              <a:rPr kumimoji="1" lang="ja-JP" altLang="en-US" sz="1050" dirty="0"/>
              <a:t>月</a:t>
            </a:r>
            <a:r>
              <a:rPr kumimoji="1" lang="en-US" altLang="ja-JP" sz="1050" dirty="0"/>
              <a:t>27</a:t>
            </a:r>
            <a:r>
              <a:rPr kumimoji="1" lang="ja-JP" altLang="en-US" sz="1050" dirty="0"/>
              <a:t>日（日）</a:t>
            </a:r>
            <a:endParaRPr kumimoji="1" lang="en-US" altLang="ja-JP" sz="1050" dirty="0"/>
          </a:p>
          <a:p>
            <a:r>
              <a:rPr kumimoji="1" lang="ja-JP" altLang="en-US" sz="1050" dirty="0"/>
              <a:t>定　　員　</a:t>
            </a:r>
            <a:r>
              <a:rPr kumimoji="1" lang="en-US" altLang="ja-JP" sz="1050" dirty="0"/>
              <a:t>40</a:t>
            </a:r>
            <a:r>
              <a:rPr kumimoji="1" lang="ja-JP" altLang="en-US" sz="1050" dirty="0"/>
              <a:t>名</a:t>
            </a:r>
            <a:endParaRPr kumimoji="1" lang="en-US" altLang="ja-JP" sz="1050" dirty="0"/>
          </a:p>
          <a:p>
            <a:r>
              <a:rPr kumimoji="1" lang="ja-JP" altLang="en-US" sz="1050" dirty="0"/>
              <a:t>予約方法　☎ </a:t>
            </a:r>
            <a:r>
              <a:rPr kumimoji="1" lang="en-US" altLang="ja-JP" sz="1050" dirty="0"/>
              <a:t> 090-3149-1197</a:t>
            </a:r>
            <a:r>
              <a:rPr kumimoji="1" lang="ja-JP" altLang="en-US" sz="800" dirty="0"/>
              <a:t>（山小屋）</a:t>
            </a:r>
            <a:endParaRPr kumimoji="1" lang="en-US" altLang="ja-JP" sz="800" dirty="0"/>
          </a:p>
          <a:p>
            <a:endParaRPr kumimoji="1" lang="en-US" altLang="ja-JP" sz="800" dirty="0"/>
          </a:p>
          <a:p>
            <a:r>
              <a:rPr kumimoji="1" lang="ja-JP" altLang="en-US" sz="1050" dirty="0"/>
              <a:t>★お願い</a:t>
            </a:r>
            <a:endParaRPr kumimoji="1" lang="en-US" altLang="ja-JP" sz="1050" dirty="0"/>
          </a:p>
          <a:p>
            <a:r>
              <a:rPr kumimoji="1" lang="ja-JP" altLang="en-US" sz="900" dirty="0"/>
              <a:t>①</a:t>
            </a:r>
            <a:r>
              <a:rPr kumimoji="1" lang="en-US" altLang="ja-JP" sz="900" dirty="0"/>
              <a:t>HP</a:t>
            </a:r>
            <a:r>
              <a:rPr kumimoji="1" lang="ja-JP" altLang="en-US" sz="900" dirty="0"/>
              <a:t>（</a:t>
            </a:r>
            <a:r>
              <a:rPr kumimoji="1" lang="en-US" altLang="ja-JP" sz="900" dirty="0">
                <a:hlinkClick r:id="rId6"/>
              </a:rPr>
              <a:t>https://www.gorougoya.com/</a:t>
            </a:r>
            <a:r>
              <a:rPr kumimoji="1" lang="ja-JP" altLang="en-US" sz="900" dirty="0"/>
              <a:t>）に注意事項等記載していますので、必ず確認してからご予約をお願いします。</a:t>
            </a:r>
            <a:endParaRPr kumimoji="1" lang="en-US" altLang="ja-JP" sz="900" dirty="0"/>
          </a:p>
          <a:p>
            <a:r>
              <a:rPr kumimoji="1" lang="ja-JP" altLang="en-US" sz="900" dirty="0"/>
              <a:t>②宿泊日の３日前からのキャンセルは</a:t>
            </a:r>
            <a:r>
              <a:rPr kumimoji="1" lang="en-US" altLang="ja-JP" sz="900" dirty="0"/>
              <a:t>3,000</a:t>
            </a:r>
            <a:r>
              <a:rPr kumimoji="1" lang="ja-JP" altLang="en-US" sz="900" dirty="0"/>
              <a:t>円／人が発生します。当日キャンセルは素泊まり料金、連絡なくキャンセルされた場合はご予約内容全額を請求させていただきます。</a:t>
            </a:r>
            <a:endParaRPr kumimoji="1" lang="en-US" altLang="ja-JP" sz="900" dirty="0"/>
          </a:p>
          <a:p>
            <a:r>
              <a:rPr kumimoji="1" lang="ja-JP" altLang="en-US" sz="900" dirty="0"/>
              <a:t>③山の天気は変わりやすいので、早め早めの行動を心がけて下さい（最低でも</a:t>
            </a:r>
            <a:r>
              <a:rPr kumimoji="1" lang="en-US" altLang="ja-JP" sz="900" dirty="0"/>
              <a:t>16</a:t>
            </a:r>
            <a:r>
              <a:rPr kumimoji="1" lang="ja-JP" altLang="en-US" sz="900" dirty="0"/>
              <a:t>：</a:t>
            </a:r>
            <a:r>
              <a:rPr kumimoji="1" lang="en-US" altLang="ja-JP" sz="900" dirty="0"/>
              <a:t>00</a:t>
            </a:r>
            <a:r>
              <a:rPr kumimoji="1" lang="ja-JP" altLang="en-US" sz="900" dirty="0"/>
              <a:t>には小屋へ到着するようお願いします）。</a:t>
            </a:r>
            <a:endParaRPr kumimoji="1" lang="en-US" altLang="ja-JP" sz="900" dirty="0"/>
          </a:p>
          <a:p>
            <a:r>
              <a:rPr kumimoji="1" lang="ja-JP" altLang="en-US" sz="900" dirty="0"/>
              <a:t>　</a:t>
            </a:r>
            <a:endParaRPr kumimoji="1" lang="ja-JP" altLang="en-US" sz="1000" dirty="0"/>
          </a:p>
        </p:txBody>
      </p:sp>
      <p:sp>
        <p:nvSpPr>
          <p:cNvPr id="1115" name="テキスト ボックス 11"/>
          <p:cNvSpPr txBox="1"/>
          <p:nvPr/>
        </p:nvSpPr>
        <p:spPr>
          <a:xfrm>
            <a:off x="139450" y="5351054"/>
            <a:ext cx="3240000" cy="2129243"/>
          </a:xfrm>
          <a:prstGeom prst="rect">
            <a:avLst/>
          </a:prstGeom>
          <a:noFill/>
          <a:ln>
            <a:solidFill>
              <a:schemeClr val="bg1">
                <a:lumMod val="75000"/>
              </a:schemeClr>
            </a:solidFill>
            <a:prstDash val="sysDash"/>
          </a:ln>
        </p:spPr>
        <p:txBody>
          <a:bodyPr wrap="square"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kumimoji="1" lang="ja-JP" altLang="en-US" sz="1200" u="sng" dirty="0">
                <a:latin typeface="HGPｺﾞｼｯｸE" panose="020B0900000000000000" pitchFamily="50" charset="-128"/>
                <a:ea typeface="HGPｺﾞｼｯｸE" panose="020B0900000000000000" pitchFamily="50" charset="-128"/>
              </a:rPr>
              <a:t>大沢小屋</a:t>
            </a:r>
            <a:r>
              <a:rPr kumimoji="1" lang="ja-JP" altLang="en-US" sz="1050" u="sng" dirty="0"/>
              <a:t>　　　・　</a:t>
            </a:r>
            <a:endParaRPr kumimoji="1" lang="en-US" altLang="ja-JP" sz="1050" u="sng" dirty="0"/>
          </a:p>
          <a:p>
            <a:r>
              <a:rPr kumimoji="1" lang="ja-JP" altLang="en-US" sz="900" dirty="0"/>
              <a:t>　</a:t>
            </a:r>
          </a:p>
        </p:txBody>
      </p:sp>
      <p:sp>
        <p:nvSpPr>
          <p:cNvPr id="1116" name="テキスト ボックス 18"/>
          <p:cNvSpPr txBox="1"/>
          <p:nvPr/>
        </p:nvSpPr>
        <p:spPr>
          <a:xfrm>
            <a:off x="377560" y="183179"/>
            <a:ext cx="5281610" cy="571500"/>
          </a:xfrm>
          <a:prstGeom prst="rect">
            <a:avLst/>
          </a:prstGeom>
          <a:noFill/>
          <a:ln w="9525" cmpd="sng">
            <a:noFill/>
          </a:ln>
        </p:spPr>
        <p:style>
          <a:lnRef idx="0">
            <a:srgbClr val="000000"/>
          </a:lnRef>
          <a:fillRef idx="0">
            <a:srgbClr val="000000"/>
          </a:fillRef>
          <a:effectRef idx="0">
            <a:srgbClr val="00000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ja-JP" altLang="en-US" sz="2000" dirty="0">
                <a:latin typeface="HGPｺﾞｼｯｸE" panose="020B0900000000000000" pitchFamily="50" charset="-128"/>
                <a:ea typeface="HGPｺﾞｼｯｸE" panose="020B0900000000000000" pitchFamily="50" charset="-128"/>
              </a:rPr>
              <a:t>大町市域山小屋開設情報　</a:t>
            </a:r>
            <a:r>
              <a:rPr kumimoji="1" lang="ja-JP" altLang="en-US" dirty="0"/>
              <a:t>（</a:t>
            </a:r>
            <a:r>
              <a:rPr kumimoji="1" lang="ja-JP" altLang="en-US"/>
              <a:t>令和８年７月１７日</a:t>
            </a:r>
            <a:r>
              <a:rPr kumimoji="1" lang="ja-JP" altLang="en-US" dirty="0"/>
              <a:t>時点）</a:t>
            </a:r>
          </a:p>
          <a:p>
            <a:r>
              <a:rPr kumimoji="1" lang="ja-JP" altLang="en-US" sz="2000" dirty="0">
                <a:latin typeface="HGPｺﾞｼｯｸE" panose="020B0900000000000000" pitchFamily="50" charset="-128"/>
                <a:ea typeface="HGPｺﾞｼｯｸE" panose="020B0900000000000000" pitchFamily="50" charset="-128"/>
              </a:rPr>
              <a:t>　　　</a:t>
            </a:r>
            <a:endParaRPr kumimoji="1" lang="en-US" altLang="ja-JP" sz="2000" dirty="0">
              <a:latin typeface="HGPｺﾞｼｯｸE" panose="020B0900000000000000" pitchFamily="50" charset="-128"/>
              <a:ea typeface="HGPｺﾞｼｯｸE" panose="020B0900000000000000" pitchFamily="50" charset="-128"/>
            </a:endParaRPr>
          </a:p>
        </p:txBody>
      </p:sp>
      <p:sp>
        <p:nvSpPr>
          <p:cNvPr id="1117" name="テキスト ボックス 29"/>
          <p:cNvSpPr txBox="1"/>
          <p:nvPr/>
        </p:nvSpPr>
        <p:spPr>
          <a:xfrm>
            <a:off x="368050" y="713978"/>
            <a:ext cx="2508817" cy="261610"/>
          </a:xfrm>
          <a:prstGeom prst="rect">
            <a:avLst/>
          </a:prstGeom>
          <a:noFill/>
        </p:spPr>
        <p:txBody>
          <a:bodyPr wrap="square" rtlCol="0">
            <a:spAutoFit/>
          </a:bodyPr>
          <a:lstStyle/>
          <a:p>
            <a:r>
              <a:rPr kumimoji="1" lang="ja-JP" altLang="en-US" sz="1100" dirty="0"/>
              <a:t> 　　　山小屋　 　　　　テント場</a:t>
            </a:r>
          </a:p>
        </p:txBody>
      </p:sp>
      <p:pic>
        <p:nvPicPr>
          <p:cNvPr id="1118" name="図 11"/>
          <p:cNvPicPr>
            <a:picLocks noChangeAspect="1"/>
          </p:cNvPicPr>
          <p:nvPr/>
        </p:nvPicPr>
        <p:blipFill>
          <a:blip r:embed="rId7"/>
          <a:srcRect l="40816" t="54053" r="40295" b="27072"/>
          <a:stretch>
            <a:fillRect/>
          </a:stretch>
        </p:blipFill>
        <p:spPr>
          <a:xfrm>
            <a:off x="1688195" y="683581"/>
            <a:ext cx="349269" cy="261610"/>
          </a:xfrm>
          <a:prstGeom prst="rect">
            <a:avLst/>
          </a:prstGeom>
        </p:spPr>
      </p:pic>
      <p:pic>
        <p:nvPicPr>
          <p:cNvPr id="1119" name="図 16"/>
          <p:cNvPicPr>
            <a:picLocks noChangeAspect="1"/>
          </p:cNvPicPr>
          <p:nvPr/>
        </p:nvPicPr>
        <p:blipFill>
          <a:blip r:embed="rId8"/>
          <a:srcRect l="60001" t="54805" r="21111" b="26318"/>
          <a:stretch>
            <a:fillRect/>
          </a:stretch>
        </p:blipFill>
        <p:spPr>
          <a:xfrm>
            <a:off x="569398" y="683498"/>
            <a:ext cx="347893" cy="260579"/>
          </a:xfrm>
          <a:prstGeom prst="rect">
            <a:avLst/>
          </a:prstGeom>
        </p:spPr>
      </p:pic>
      <p:pic>
        <p:nvPicPr>
          <p:cNvPr id="1120" name="図 17"/>
          <p:cNvPicPr>
            <a:picLocks noChangeAspect="1"/>
          </p:cNvPicPr>
          <p:nvPr/>
        </p:nvPicPr>
        <p:blipFill>
          <a:blip r:embed="rId9"/>
          <a:srcRect l="60001" t="54805" r="21111" b="26318"/>
          <a:stretch>
            <a:fillRect/>
          </a:stretch>
        </p:blipFill>
        <p:spPr>
          <a:xfrm>
            <a:off x="984371" y="1024841"/>
            <a:ext cx="285629" cy="213942"/>
          </a:xfrm>
          <a:prstGeom prst="rect">
            <a:avLst/>
          </a:prstGeom>
        </p:spPr>
      </p:pic>
      <p:pic>
        <p:nvPicPr>
          <p:cNvPr id="1121" name="図 18"/>
          <p:cNvPicPr>
            <a:picLocks noChangeAspect="1"/>
          </p:cNvPicPr>
          <p:nvPr/>
        </p:nvPicPr>
        <p:blipFill>
          <a:blip r:embed="rId9"/>
          <a:srcRect l="60001" t="54805" r="21111" b="26318"/>
          <a:stretch>
            <a:fillRect/>
          </a:stretch>
        </p:blipFill>
        <p:spPr>
          <a:xfrm>
            <a:off x="4325971" y="1024841"/>
            <a:ext cx="285629" cy="213942"/>
          </a:xfrm>
          <a:prstGeom prst="rect">
            <a:avLst/>
          </a:prstGeom>
        </p:spPr>
      </p:pic>
      <p:pic>
        <p:nvPicPr>
          <p:cNvPr id="1122" name="図 19"/>
          <p:cNvPicPr>
            <a:picLocks noChangeAspect="1"/>
          </p:cNvPicPr>
          <p:nvPr/>
        </p:nvPicPr>
        <p:blipFill>
          <a:blip r:embed="rId9"/>
          <a:srcRect l="60001" t="54805" r="21111" b="26318"/>
          <a:stretch>
            <a:fillRect/>
          </a:stretch>
        </p:blipFill>
        <p:spPr>
          <a:xfrm>
            <a:off x="987836" y="3254313"/>
            <a:ext cx="285629" cy="213942"/>
          </a:xfrm>
          <a:prstGeom prst="rect">
            <a:avLst/>
          </a:prstGeom>
        </p:spPr>
      </p:pic>
      <p:pic>
        <p:nvPicPr>
          <p:cNvPr id="1123" name="図 20"/>
          <p:cNvPicPr>
            <a:picLocks noChangeAspect="1"/>
          </p:cNvPicPr>
          <p:nvPr/>
        </p:nvPicPr>
        <p:blipFill>
          <a:blip r:embed="rId9"/>
          <a:srcRect l="60001" t="54805" r="21111" b="26318"/>
          <a:stretch>
            <a:fillRect/>
          </a:stretch>
        </p:blipFill>
        <p:spPr>
          <a:xfrm>
            <a:off x="4484025" y="3254313"/>
            <a:ext cx="285629" cy="213942"/>
          </a:xfrm>
          <a:prstGeom prst="rect">
            <a:avLst/>
          </a:prstGeom>
        </p:spPr>
      </p:pic>
      <p:pic>
        <p:nvPicPr>
          <p:cNvPr id="1124" name="図 21"/>
          <p:cNvPicPr>
            <a:picLocks noChangeAspect="1"/>
          </p:cNvPicPr>
          <p:nvPr/>
        </p:nvPicPr>
        <p:blipFill>
          <a:blip r:embed="rId9"/>
          <a:srcRect l="60001" t="54805" r="21111" b="26318"/>
          <a:stretch>
            <a:fillRect/>
          </a:stretch>
        </p:blipFill>
        <p:spPr>
          <a:xfrm>
            <a:off x="1015460" y="5371754"/>
            <a:ext cx="285629" cy="213942"/>
          </a:xfrm>
          <a:prstGeom prst="rect">
            <a:avLst/>
          </a:prstGeom>
        </p:spPr>
      </p:pic>
      <p:pic>
        <p:nvPicPr>
          <p:cNvPr id="1125" name="図 22"/>
          <p:cNvPicPr>
            <a:picLocks noChangeAspect="1"/>
          </p:cNvPicPr>
          <p:nvPr/>
        </p:nvPicPr>
        <p:blipFill>
          <a:blip r:embed="rId9"/>
          <a:srcRect l="60001" t="54805" r="21111" b="26318"/>
          <a:stretch>
            <a:fillRect/>
          </a:stretch>
        </p:blipFill>
        <p:spPr>
          <a:xfrm>
            <a:off x="4325971" y="5360827"/>
            <a:ext cx="285629" cy="213942"/>
          </a:xfrm>
          <a:prstGeom prst="rect">
            <a:avLst/>
          </a:prstGeom>
        </p:spPr>
      </p:pic>
      <p:pic>
        <p:nvPicPr>
          <p:cNvPr id="1126" name="図 23"/>
          <p:cNvPicPr>
            <a:picLocks noChangeAspect="1"/>
          </p:cNvPicPr>
          <p:nvPr/>
        </p:nvPicPr>
        <p:blipFill>
          <a:blip r:embed="rId9"/>
          <a:srcRect l="60001" t="54805" r="21111" b="26318"/>
          <a:stretch>
            <a:fillRect/>
          </a:stretch>
        </p:blipFill>
        <p:spPr>
          <a:xfrm>
            <a:off x="1100768" y="7613262"/>
            <a:ext cx="285629" cy="213942"/>
          </a:xfrm>
          <a:prstGeom prst="rect">
            <a:avLst/>
          </a:prstGeom>
        </p:spPr>
      </p:pic>
      <p:pic>
        <p:nvPicPr>
          <p:cNvPr id="1127" name="図 24"/>
          <p:cNvPicPr>
            <a:picLocks noChangeAspect="1"/>
          </p:cNvPicPr>
          <p:nvPr/>
        </p:nvPicPr>
        <p:blipFill>
          <a:blip r:embed="rId9"/>
          <a:srcRect l="60001" t="54805" r="21111" b="26318"/>
          <a:stretch>
            <a:fillRect/>
          </a:stretch>
        </p:blipFill>
        <p:spPr>
          <a:xfrm>
            <a:off x="4611600" y="7597613"/>
            <a:ext cx="285629" cy="213942"/>
          </a:xfrm>
          <a:prstGeom prst="rect">
            <a:avLst/>
          </a:prstGeom>
        </p:spPr>
      </p:pic>
      <p:pic>
        <p:nvPicPr>
          <p:cNvPr id="1128" name="図 25"/>
          <p:cNvPicPr>
            <a:picLocks noChangeAspect="1"/>
          </p:cNvPicPr>
          <p:nvPr/>
        </p:nvPicPr>
        <p:blipFill>
          <a:blip r:embed="rId10"/>
          <a:srcRect l="40816" t="54053" r="40295" b="27072"/>
          <a:stretch>
            <a:fillRect/>
          </a:stretch>
        </p:blipFill>
        <p:spPr>
          <a:xfrm>
            <a:off x="1980322" y="1038585"/>
            <a:ext cx="269198" cy="201635"/>
          </a:xfrm>
          <a:prstGeom prst="rect">
            <a:avLst/>
          </a:prstGeom>
        </p:spPr>
      </p:pic>
      <p:pic>
        <p:nvPicPr>
          <p:cNvPr id="1129" name="図 26"/>
          <p:cNvPicPr>
            <a:picLocks noChangeAspect="1"/>
          </p:cNvPicPr>
          <p:nvPr/>
        </p:nvPicPr>
        <p:blipFill>
          <a:blip r:embed="rId10"/>
          <a:srcRect l="40816" t="54053" r="40295" b="27072"/>
          <a:stretch>
            <a:fillRect/>
          </a:stretch>
        </p:blipFill>
        <p:spPr>
          <a:xfrm>
            <a:off x="5306368" y="1036074"/>
            <a:ext cx="269198" cy="201635"/>
          </a:xfrm>
          <a:prstGeom prst="rect">
            <a:avLst/>
          </a:prstGeom>
        </p:spPr>
      </p:pic>
      <p:pic>
        <p:nvPicPr>
          <p:cNvPr id="1130" name="図 27"/>
          <p:cNvPicPr>
            <a:picLocks noChangeAspect="1"/>
          </p:cNvPicPr>
          <p:nvPr/>
        </p:nvPicPr>
        <p:blipFill>
          <a:blip r:embed="rId10"/>
          <a:srcRect l="40816" t="54053" r="40295" b="27072"/>
          <a:stretch>
            <a:fillRect/>
          </a:stretch>
        </p:blipFill>
        <p:spPr>
          <a:xfrm>
            <a:off x="5389972" y="3261540"/>
            <a:ext cx="269198" cy="201635"/>
          </a:xfrm>
          <a:prstGeom prst="rect">
            <a:avLst/>
          </a:prstGeom>
        </p:spPr>
      </p:pic>
      <p:pic>
        <p:nvPicPr>
          <p:cNvPr id="1131" name="図 31"/>
          <p:cNvPicPr>
            <a:picLocks noChangeAspect="1"/>
          </p:cNvPicPr>
          <p:nvPr/>
        </p:nvPicPr>
        <p:blipFill>
          <a:blip r:embed="rId10"/>
          <a:srcRect l="40816" t="54053" r="40295" b="27072"/>
          <a:stretch>
            <a:fillRect/>
          </a:stretch>
        </p:blipFill>
        <p:spPr>
          <a:xfrm>
            <a:off x="1334022" y="5388067"/>
            <a:ext cx="269198" cy="201635"/>
          </a:xfrm>
          <a:prstGeom prst="rect">
            <a:avLst/>
          </a:prstGeom>
        </p:spPr>
      </p:pic>
      <p:pic>
        <p:nvPicPr>
          <p:cNvPr id="1132" name="図 32"/>
          <p:cNvPicPr>
            <a:picLocks noChangeAspect="1"/>
          </p:cNvPicPr>
          <p:nvPr/>
        </p:nvPicPr>
        <p:blipFill>
          <a:blip r:embed="rId10"/>
          <a:srcRect l="40816" t="54053" r="40295" b="27072"/>
          <a:stretch>
            <a:fillRect/>
          </a:stretch>
        </p:blipFill>
        <p:spPr>
          <a:xfrm>
            <a:off x="5352525" y="5352466"/>
            <a:ext cx="269198" cy="201635"/>
          </a:xfrm>
          <a:prstGeom prst="rect">
            <a:avLst/>
          </a:prstGeom>
        </p:spPr>
      </p:pic>
      <p:pic>
        <p:nvPicPr>
          <p:cNvPr id="1133" name="図 33"/>
          <p:cNvPicPr>
            <a:picLocks noChangeAspect="1"/>
          </p:cNvPicPr>
          <p:nvPr/>
        </p:nvPicPr>
        <p:blipFill>
          <a:blip r:embed="rId10"/>
          <a:srcRect l="40816" t="54053" r="40295" b="27072"/>
          <a:stretch>
            <a:fillRect/>
          </a:stretch>
        </p:blipFill>
        <p:spPr>
          <a:xfrm>
            <a:off x="2026726" y="7624237"/>
            <a:ext cx="269198" cy="201635"/>
          </a:xfrm>
          <a:prstGeom prst="rect">
            <a:avLst/>
          </a:prstGeom>
        </p:spPr>
      </p:pic>
      <p:sp>
        <p:nvSpPr>
          <p:cNvPr id="1134" name="テキスト ボックス 12"/>
          <p:cNvSpPr txBox="1"/>
          <p:nvPr/>
        </p:nvSpPr>
        <p:spPr>
          <a:xfrm>
            <a:off x="139450" y="5855540"/>
            <a:ext cx="3240000" cy="923330"/>
          </a:xfrm>
          <a:prstGeom prst="rect">
            <a:avLst/>
          </a:prstGeom>
          <a:noFill/>
        </p:spPr>
        <p:txBody>
          <a:bodyPr wrap="square" rtlCol="0">
            <a:spAutoFit/>
          </a:bodyPr>
          <a:lstStyle/>
          <a:p>
            <a:pPr algn="ctr"/>
            <a:r>
              <a:rPr kumimoji="1" lang="ja-JP" altLang="en-US" dirty="0"/>
              <a:t>オープン未定</a:t>
            </a:r>
            <a:endParaRPr kumimoji="1" lang="en-US" altLang="ja-JP" dirty="0"/>
          </a:p>
          <a:p>
            <a:pPr algn="ctr"/>
            <a:r>
              <a:rPr kumimoji="1" lang="ja-JP" altLang="en-US" dirty="0"/>
              <a:t>お問合せは</a:t>
            </a:r>
            <a:endParaRPr kumimoji="1" lang="en-US" altLang="ja-JP" dirty="0"/>
          </a:p>
          <a:p>
            <a:pPr algn="ctr"/>
            <a:r>
              <a:rPr kumimoji="1" lang="ja-JP" altLang="en-US" dirty="0"/>
              <a:t>針ノ木小屋</a:t>
            </a:r>
            <a:r>
              <a:rPr kumimoji="1" lang="en-US" altLang="ja-JP" dirty="0"/>
              <a:t>0261-22-1584</a:t>
            </a:r>
            <a:r>
              <a:rPr kumimoji="1" lang="ja-JP" altLang="en-US" dirty="0"/>
              <a:t>まで</a:t>
            </a:r>
            <a:endParaRPr kumimoji="1" lang="en-US" altLang="ja-JP" dirty="0"/>
          </a:p>
        </p:txBody>
      </p:sp>
    </p:spTree>
    <p:extLst>
      <p:ext uri="{BB962C8B-B14F-4D97-AF65-F5344CB8AC3E}">
        <p14:creationId xmlns:p14="http://schemas.microsoft.com/office/powerpoint/2010/main" val="3527731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 name="図 10"/>
          <p:cNvPicPr>
            <a:picLocks noChangeAspect="1"/>
          </p:cNvPicPr>
          <p:nvPr/>
        </p:nvPicPr>
        <p:blipFill>
          <a:blip r:embed="rId2"/>
          <a:stretch>
            <a:fillRect/>
          </a:stretch>
        </p:blipFill>
        <p:spPr>
          <a:xfrm>
            <a:off x="3082616" y="4848224"/>
            <a:ext cx="3625640" cy="4984276"/>
          </a:xfrm>
          <a:prstGeom prst="rect">
            <a:avLst/>
          </a:prstGeom>
        </p:spPr>
      </p:pic>
      <p:sp>
        <p:nvSpPr>
          <p:cNvPr id="1137" name="テキスト ボックス 11"/>
          <p:cNvSpPr txBox="1"/>
          <p:nvPr/>
        </p:nvSpPr>
        <p:spPr>
          <a:xfrm>
            <a:off x="3468256" y="182975"/>
            <a:ext cx="3240000" cy="2268334"/>
          </a:xfrm>
          <a:prstGeom prst="rect">
            <a:avLst/>
          </a:prstGeom>
          <a:noFill/>
          <a:ln>
            <a:solidFill>
              <a:schemeClr val="bg1">
                <a:lumMod val="75000"/>
              </a:schemeClr>
            </a:solidFill>
            <a:prstDash val="sysDash"/>
          </a:ln>
        </p:spPr>
        <p:txBody>
          <a:bodyPr wrap="square"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kumimoji="1" lang="ja-JP" altLang="en-US" sz="1200" u="sng" dirty="0">
                <a:latin typeface="HGPｺﾞｼｯｸE" panose="020B0900000000000000" pitchFamily="50" charset="-128"/>
                <a:ea typeface="HGPｺﾞｼｯｸE" panose="020B0900000000000000" pitchFamily="50" charset="-128"/>
              </a:rPr>
              <a:t>湯俣山荘</a:t>
            </a:r>
            <a:r>
              <a:rPr kumimoji="1" lang="ja-JP" altLang="en-US" sz="1050" u="sng" dirty="0"/>
              <a:t>　　　</a:t>
            </a:r>
            <a:r>
              <a:rPr kumimoji="1" lang="ja-JP" altLang="en-US" sz="900" u="sng" dirty="0"/>
              <a:t>（予約制）</a:t>
            </a:r>
            <a:endParaRPr kumimoji="1" lang="en-US" altLang="ja-JP" sz="900" u="sng" dirty="0"/>
          </a:p>
          <a:p>
            <a:pPr>
              <a:spcBef>
                <a:spcPts val="600"/>
              </a:spcBef>
            </a:pPr>
            <a:r>
              <a:rPr kumimoji="1" lang="ja-JP" altLang="en-US" sz="1050" dirty="0"/>
              <a:t>開設期間　</a:t>
            </a:r>
            <a:r>
              <a:rPr kumimoji="1" lang="en-US" altLang="ja-JP" sz="1050" dirty="0"/>
              <a:t>5</a:t>
            </a:r>
            <a:r>
              <a:rPr kumimoji="1" lang="ja-JP" altLang="en-US" sz="1050" dirty="0"/>
              <a:t>月</a:t>
            </a:r>
            <a:r>
              <a:rPr kumimoji="1" lang="en-US" altLang="ja-JP" sz="1050" dirty="0"/>
              <a:t>GW</a:t>
            </a:r>
          </a:p>
          <a:p>
            <a:r>
              <a:rPr kumimoji="1" lang="ja-JP" altLang="en-US" sz="1050" dirty="0"/>
              <a:t>　　　　　</a:t>
            </a:r>
            <a:r>
              <a:rPr kumimoji="1" lang="en-US" altLang="ja-JP" sz="1050" dirty="0"/>
              <a:t>6/12,6/13</a:t>
            </a:r>
            <a:r>
              <a:rPr kumimoji="1" lang="ja-JP" altLang="en-US" sz="900" dirty="0"/>
              <a:t>　</a:t>
            </a:r>
            <a:endParaRPr kumimoji="1" lang="en-US" altLang="ja-JP" sz="900" dirty="0"/>
          </a:p>
          <a:p>
            <a:r>
              <a:rPr kumimoji="1" lang="en-US" altLang="ja-JP" sz="1050" dirty="0"/>
              <a:t>                       7/18</a:t>
            </a:r>
            <a:r>
              <a:rPr kumimoji="1" lang="ja-JP" altLang="en-US" sz="1050" dirty="0"/>
              <a:t>（土）～</a:t>
            </a:r>
            <a:r>
              <a:rPr kumimoji="1" lang="en-US" altLang="ja-JP" sz="1050" dirty="0"/>
              <a:t>11/7</a:t>
            </a:r>
            <a:r>
              <a:rPr kumimoji="1" lang="ja-JP" altLang="en-US" sz="1050" dirty="0"/>
              <a:t>（土）</a:t>
            </a:r>
            <a:endParaRPr kumimoji="1" lang="en-US" altLang="ja-JP" sz="1050" dirty="0"/>
          </a:p>
          <a:p>
            <a:pPr>
              <a:lnSpc>
                <a:spcPct val="150000"/>
              </a:lnSpc>
            </a:pPr>
            <a:r>
              <a:rPr kumimoji="1" lang="ja-JP" altLang="en-US" sz="1050" dirty="0"/>
              <a:t>定　　員　</a:t>
            </a:r>
            <a:r>
              <a:rPr kumimoji="1" lang="en-US" altLang="ja-JP" sz="1050" dirty="0"/>
              <a:t>24</a:t>
            </a:r>
            <a:r>
              <a:rPr kumimoji="1" lang="ja-JP" altLang="en-US" sz="1050" dirty="0"/>
              <a:t>名</a:t>
            </a:r>
            <a:endParaRPr kumimoji="1" lang="en-US" altLang="ja-JP" sz="1050" dirty="0"/>
          </a:p>
          <a:p>
            <a:r>
              <a:rPr kumimoji="1" lang="ja-JP" altLang="en-US" sz="1050" dirty="0"/>
              <a:t>予約方法　</a:t>
            </a:r>
            <a:r>
              <a:rPr kumimoji="1" lang="en-US" altLang="ja-JP" sz="1050" dirty="0"/>
              <a:t>HP</a:t>
            </a:r>
            <a:r>
              <a:rPr kumimoji="1" lang="ja-JP" altLang="en-US" sz="1050" dirty="0"/>
              <a:t>予約のみ</a:t>
            </a:r>
            <a:endParaRPr kumimoji="1" lang="en-US" altLang="ja-JP" sz="1050" dirty="0"/>
          </a:p>
          <a:p>
            <a:r>
              <a:rPr kumimoji="1" lang="ja-JP" altLang="en-US" sz="1050" dirty="0"/>
              <a:t>　　　　　💻 </a:t>
            </a:r>
            <a:r>
              <a:rPr kumimoji="1" lang="en-US" altLang="ja-JP" sz="1050" dirty="0">
                <a:hlinkClick r:id="rId3"/>
              </a:rPr>
              <a:t>https://mitsumatasanso.com/</a:t>
            </a:r>
            <a:endParaRPr kumimoji="1" lang="en-US" altLang="ja-JP" sz="1050" dirty="0"/>
          </a:p>
          <a:p>
            <a:r>
              <a:rPr kumimoji="1" lang="ja-JP" altLang="en-US" sz="1050" dirty="0"/>
              <a:t>★お願い</a:t>
            </a:r>
            <a:endParaRPr kumimoji="1" lang="en-US" altLang="ja-JP" sz="1050" dirty="0"/>
          </a:p>
          <a:p>
            <a:r>
              <a:rPr kumimoji="1" lang="ja-JP" altLang="en-US" sz="900" dirty="0"/>
              <a:t>今年度から予約方法が変更になりましたので、ホームページからご確認の上ご予約下さい。</a:t>
            </a:r>
            <a:endParaRPr kumimoji="1" lang="en-US" altLang="ja-JP" sz="900" dirty="0"/>
          </a:p>
          <a:p>
            <a:r>
              <a:rPr kumimoji="1" lang="ja-JP" altLang="en-US" sz="900" dirty="0"/>
              <a:t>問い合わせ</a:t>
            </a:r>
            <a:r>
              <a:rPr kumimoji="1" lang="ja-JP" altLang="en-US" sz="1100" dirty="0"/>
              <a:t>☎ </a:t>
            </a:r>
            <a:r>
              <a:rPr kumimoji="1" lang="en-US" altLang="ja-JP" sz="1100" dirty="0"/>
              <a:t>050-8882-5967</a:t>
            </a:r>
            <a:endParaRPr kumimoji="1" lang="en-US" altLang="ja-JP" sz="900" dirty="0"/>
          </a:p>
          <a:p>
            <a:r>
              <a:rPr kumimoji="1" lang="en-US" altLang="ja-JP" sz="900" dirty="0"/>
              <a:t>                             </a:t>
            </a:r>
            <a:r>
              <a:rPr kumimoji="1" lang="en-US" altLang="ja-JP" sz="1100" dirty="0"/>
              <a:t>050-8892-6698</a:t>
            </a:r>
            <a:r>
              <a:rPr kumimoji="1" lang="ja-JP" altLang="en-US" sz="900" dirty="0"/>
              <a:t>（現地）　</a:t>
            </a:r>
            <a:endParaRPr kumimoji="1" lang="en-US" altLang="ja-JP" sz="900" dirty="0"/>
          </a:p>
          <a:p>
            <a:endParaRPr kumimoji="1" lang="ja-JP" altLang="en-US" sz="900" dirty="0"/>
          </a:p>
        </p:txBody>
      </p:sp>
      <p:sp>
        <p:nvSpPr>
          <p:cNvPr id="1138" name="テキスト ボックス 4"/>
          <p:cNvSpPr txBox="1"/>
          <p:nvPr/>
        </p:nvSpPr>
        <p:spPr>
          <a:xfrm>
            <a:off x="150835" y="182974"/>
            <a:ext cx="3240000" cy="2268335"/>
          </a:xfrm>
          <a:prstGeom prst="rect">
            <a:avLst/>
          </a:prstGeom>
          <a:noFill/>
          <a:ln>
            <a:solidFill>
              <a:schemeClr val="bg1">
                <a:lumMod val="75000"/>
              </a:schemeClr>
            </a:solidFill>
            <a:prstDash val="sysDash"/>
          </a:ln>
        </p:spPr>
        <p:txBody>
          <a:bodyPr wrap="square"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kumimoji="1" lang="ja-JP" altLang="en-US" sz="1200" u="sng" dirty="0">
                <a:latin typeface="HGPｺﾞｼｯｸE" panose="020B0900000000000000" pitchFamily="50" charset="-128"/>
                <a:ea typeface="HGPｺﾞｼｯｸE" panose="020B0900000000000000" pitchFamily="50" charset="-128"/>
              </a:rPr>
              <a:t>晴嵐荘</a:t>
            </a:r>
            <a:r>
              <a:rPr kumimoji="1" lang="ja-JP" altLang="en-US" sz="1050" u="sng" dirty="0"/>
              <a:t>　　　</a:t>
            </a:r>
            <a:r>
              <a:rPr kumimoji="1" lang="ja-JP" altLang="en-US" sz="900" u="sng" dirty="0"/>
              <a:t>（予約制）</a:t>
            </a:r>
            <a:r>
              <a:rPr kumimoji="1" lang="ja-JP" altLang="en-US" sz="1050" u="sng" dirty="0"/>
              <a:t>・</a:t>
            </a:r>
            <a:endParaRPr kumimoji="1" lang="en-US" altLang="ja-JP" sz="900" u="sng" dirty="0"/>
          </a:p>
          <a:p>
            <a:pPr>
              <a:lnSpc>
                <a:spcPct val="150000"/>
              </a:lnSpc>
            </a:pPr>
            <a:r>
              <a:rPr kumimoji="1" lang="ja-JP" altLang="en-US" sz="1050" dirty="0"/>
              <a:t>開設期間　</a:t>
            </a:r>
            <a:r>
              <a:rPr kumimoji="1" lang="en-US" altLang="ja-JP" sz="1050" dirty="0"/>
              <a:t>7/17</a:t>
            </a:r>
            <a:r>
              <a:rPr kumimoji="1" lang="ja-JP" altLang="en-US" sz="1050" dirty="0"/>
              <a:t>（金）～</a:t>
            </a:r>
            <a:r>
              <a:rPr kumimoji="1" lang="en-US" altLang="ja-JP" sz="1050" dirty="0"/>
              <a:t>10/18</a:t>
            </a:r>
            <a:r>
              <a:rPr kumimoji="1" lang="ja-JP" altLang="en-US" sz="1050" dirty="0"/>
              <a:t>（日）</a:t>
            </a:r>
            <a:endParaRPr kumimoji="1" lang="en-US" altLang="ja-JP" sz="1050" dirty="0"/>
          </a:p>
          <a:p>
            <a:r>
              <a:rPr kumimoji="1" lang="ja-JP" altLang="en-US" sz="1050" dirty="0"/>
              <a:t>定　　員　</a:t>
            </a:r>
            <a:r>
              <a:rPr kumimoji="1" lang="en-US" altLang="ja-JP" sz="1050" dirty="0"/>
              <a:t>35</a:t>
            </a:r>
            <a:r>
              <a:rPr kumimoji="1" lang="ja-JP" altLang="en-US" sz="1050" dirty="0"/>
              <a:t>名</a:t>
            </a:r>
            <a:endParaRPr kumimoji="1" lang="en-US" altLang="ja-JP" sz="1050" dirty="0"/>
          </a:p>
          <a:p>
            <a:r>
              <a:rPr kumimoji="1" lang="ja-JP" altLang="en-US" sz="1050" dirty="0"/>
              <a:t>予約方法　☎ </a:t>
            </a:r>
            <a:r>
              <a:rPr kumimoji="1" lang="en-US" altLang="ja-JP" sz="1050" dirty="0"/>
              <a:t>090-5535-3667</a:t>
            </a:r>
          </a:p>
          <a:p>
            <a:r>
              <a:rPr kumimoji="1" lang="ja-JP" altLang="en-US" sz="1050" dirty="0"/>
              <a:t>★お願い</a:t>
            </a:r>
            <a:endParaRPr kumimoji="1" lang="en-US" altLang="ja-JP" sz="1050" dirty="0"/>
          </a:p>
          <a:p>
            <a:r>
              <a:rPr kumimoji="1" lang="ja-JP" altLang="en-US" sz="900" dirty="0"/>
              <a:t>①晴嵐荘に午後３時から４時に到着いただけるよう、無理のない登山計画でお願いします。早めに到着いただき、温泉でゆっくりとお寛ぎください。</a:t>
            </a:r>
            <a:endParaRPr kumimoji="1" lang="en-US" altLang="ja-JP" sz="900" dirty="0"/>
          </a:p>
          <a:p>
            <a:r>
              <a:rPr kumimoji="1" lang="ja-JP" altLang="en-US" sz="900" dirty="0"/>
              <a:t>②朝、早立ちの際には、他のお客様の迷惑にならぬよう静かに行動してください。</a:t>
            </a:r>
            <a:endParaRPr kumimoji="1" lang="en-US" altLang="ja-JP" sz="900" dirty="0"/>
          </a:p>
          <a:p>
            <a:r>
              <a:rPr kumimoji="1" lang="ja-JP" altLang="en-US" sz="900" dirty="0"/>
              <a:t>💻　</a:t>
            </a:r>
            <a:r>
              <a:rPr kumimoji="1" lang="en-US" altLang="ja-JP" sz="1000" dirty="0">
                <a:hlinkClick r:id="rId4"/>
              </a:rPr>
              <a:t>http://seiransou.com/</a:t>
            </a:r>
            <a:endParaRPr kumimoji="1" lang="ja-JP" altLang="en-US" sz="1000" dirty="0"/>
          </a:p>
        </p:txBody>
      </p:sp>
      <p:sp>
        <p:nvSpPr>
          <p:cNvPr id="1139" name="テキスト ボックス 11"/>
          <p:cNvSpPr txBox="1"/>
          <p:nvPr/>
        </p:nvSpPr>
        <p:spPr>
          <a:xfrm>
            <a:off x="150835" y="2577613"/>
            <a:ext cx="3240000" cy="2244516"/>
          </a:xfrm>
          <a:prstGeom prst="rect">
            <a:avLst/>
          </a:prstGeom>
          <a:noFill/>
          <a:ln>
            <a:solidFill>
              <a:schemeClr val="bg1">
                <a:lumMod val="75000"/>
              </a:schemeClr>
            </a:solidFill>
            <a:prstDash val="sysDash"/>
          </a:ln>
        </p:spPr>
        <p:txBody>
          <a:bodyPr wrap="square"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kumimoji="1" lang="ja-JP" altLang="en-US" sz="1100" u="sng" dirty="0">
                <a:latin typeface="HGPｺﾞｼｯｸE" panose="020B0900000000000000" pitchFamily="50" charset="-128"/>
                <a:ea typeface="HGPｺﾞｼｯｸE" panose="020B0900000000000000" pitchFamily="50" charset="-128"/>
              </a:rPr>
              <a:t>水晶小屋</a:t>
            </a:r>
            <a:r>
              <a:rPr kumimoji="1" lang="ja-JP" altLang="en-US" sz="1050" u="sng" dirty="0"/>
              <a:t>　　　</a:t>
            </a:r>
            <a:r>
              <a:rPr kumimoji="1" lang="ja-JP" altLang="en-US" sz="900" u="sng" dirty="0"/>
              <a:t>（予約制）</a:t>
            </a:r>
            <a:endParaRPr kumimoji="1" lang="en-US" altLang="ja-JP" sz="900" u="sng" dirty="0"/>
          </a:p>
          <a:p>
            <a:pPr>
              <a:lnSpc>
                <a:spcPct val="150000"/>
              </a:lnSpc>
            </a:pPr>
            <a:r>
              <a:rPr kumimoji="1" lang="ja-JP" altLang="en-US" sz="1050" dirty="0"/>
              <a:t>開設期間　</a:t>
            </a:r>
            <a:r>
              <a:rPr kumimoji="1" lang="en-US" altLang="ja-JP" sz="1050" dirty="0"/>
              <a:t>7/10</a:t>
            </a:r>
            <a:r>
              <a:rPr kumimoji="1" lang="ja-JP" altLang="en-US" sz="1050" dirty="0"/>
              <a:t>（金）～</a:t>
            </a:r>
            <a:r>
              <a:rPr kumimoji="1" lang="en-US" altLang="ja-JP" sz="1050" dirty="0"/>
              <a:t>9/30</a:t>
            </a:r>
            <a:r>
              <a:rPr kumimoji="1" lang="ja-JP" altLang="en-US" sz="1050" dirty="0"/>
              <a:t>（水）</a:t>
            </a:r>
            <a:endParaRPr kumimoji="1" lang="en-US" altLang="ja-JP" sz="1050" dirty="0"/>
          </a:p>
          <a:p>
            <a:r>
              <a:rPr kumimoji="1" lang="ja-JP" altLang="en-US" sz="1050" dirty="0"/>
              <a:t>定　　員　</a:t>
            </a:r>
            <a:r>
              <a:rPr kumimoji="1" lang="en-US" altLang="ja-JP" sz="1050" dirty="0"/>
              <a:t>38</a:t>
            </a:r>
            <a:r>
              <a:rPr kumimoji="1" lang="ja-JP" altLang="en-US" sz="1050" dirty="0"/>
              <a:t>名</a:t>
            </a:r>
            <a:endParaRPr kumimoji="1" lang="en-US" altLang="ja-JP" sz="1050" dirty="0"/>
          </a:p>
          <a:p>
            <a:r>
              <a:rPr kumimoji="1" lang="ja-JP" altLang="en-US" sz="1050" dirty="0"/>
              <a:t>予約方法　</a:t>
            </a:r>
            <a:r>
              <a:rPr kumimoji="1" lang="en-US" altLang="ja-JP" sz="1050" dirty="0"/>
              <a:t>HP</a:t>
            </a:r>
            <a:r>
              <a:rPr kumimoji="1" lang="ja-JP" altLang="en-US" sz="1050" dirty="0"/>
              <a:t>予約のみ</a:t>
            </a:r>
            <a:endParaRPr kumimoji="1" lang="en-US" altLang="ja-JP" sz="1050" dirty="0"/>
          </a:p>
          <a:p>
            <a:r>
              <a:rPr kumimoji="1" lang="ja-JP" altLang="en-US" sz="1050" dirty="0"/>
              <a:t>　　　　　💻 </a:t>
            </a:r>
            <a:r>
              <a:rPr kumimoji="1" lang="en-US" altLang="ja-JP" sz="1050" dirty="0">
                <a:hlinkClick r:id="rId3"/>
              </a:rPr>
              <a:t>https://mitsumatasanso.com/</a:t>
            </a:r>
            <a:endParaRPr kumimoji="1" lang="en-US" altLang="ja-JP" sz="1050" dirty="0"/>
          </a:p>
          <a:p>
            <a:r>
              <a:rPr kumimoji="1" lang="ja-JP" altLang="en-US" sz="1050" dirty="0"/>
              <a:t>★お願い</a:t>
            </a:r>
            <a:endParaRPr kumimoji="1" lang="en-US" altLang="ja-JP" sz="1050" dirty="0"/>
          </a:p>
          <a:p>
            <a:r>
              <a:rPr kumimoji="1" lang="ja-JP" altLang="en-US" sz="1050" dirty="0"/>
              <a:t>今年度から予約方法が変更になりましたので、ホームページからご確認の上ご予約下さい。</a:t>
            </a:r>
            <a:endParaRPr kumimoji="1" lang="en-US" altLang="ja-JP" sz="1050" dirty="0"/>
          </a:p>
          <a:p>
            <a:r>
              <a:rPr kumimoji="1" lang="ja-JP" altLang="en-US" sz="1050" dirty="0"/>
              <a:t>問い合わせ☎ </a:t>
            </a:r>
            <a:r>
              <a:rPr kumimoji="1" lang="en-US" altLang="ja-JP" sz="1050" dirty="0"/>
              <a:t>050-8882-5967</a:t>
            </a:r>
          </a:p>
          <a:p>
            <a:r>
              <a:rPr kumimoji="1" lang="en-US" altLang="ja-JP" sz="1050" dirty="0"/>
              <a:t>                             050-8892-3572</a:t>
            </a:r>
            <a:r>
              <a:rPr kumimoji="1" lang="ja-JP" altLang="en-US" sz="1050" dirty="0"/>
              <a:t>（現地）　</a:t>
            </a:r>
            <a:endParaRPr kumimoji="1" lang="en-US" altLang="ja-JP" sz="1050" dirty="0"/>
          </a:p>
        </p:txBody>
      </p:sp>
      <p:sp>
        <p:nvSpPr>
          <p:cNvPr id="1140" name="テキスト ボックス 11"/>
          <p:cNvSpPr txBox="1"/>
          <p:nvPr/>
        </p:nvSpPr>
        <p:spPr>
          <a:xfrm>
            <a:off x="150835" y="4917200"/>
            <a:ext cx="3240000" cy="1600077"/>
          </a:xfrm>
          <a:prstGeom prst="rect">
            <a:avLst/>
          </a:prstGeom>
          <a:noFill/>
          <a:ln>
            <a:solidFill>
              <a:schemeClr val="bg1">
                <a:lumMod val="75000"/>
              </a:schemeClr>
            </a:solidFill>
            <a:prstDash val="sysDash"/>
          </a:ln>
        </p:spPr>
        <p:txBody>
          <a:bodyPr wrap="square"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kumimoji="1" lang="ja-JP" altLang="en-US" sz="1200" u="sng" dirty="0">
                <a:latin typeface="HGPｺﾞｼｯｸE" panose="020B0900000000000000" pitchFamily="50" charset="-128"/>
                <a:ea typeface="HGPｺﾞｼｯｸE" panose="020B0900000000000000" pitchFamily="50" charset="-128"/>
              </a:rPr>
              <a:t>餓鬼岳小屋</a:t>
            </a:r>
            <a:r>
              <a:rPr kumimoji="1" lang="ja-JP" altLang="en-US" sz="1050" u="sng" dirty="0"/>
              <a:t>　　　</a:t>
            </a:r>
            <a:r>
              <a:rPr kumimoji="1" lang="ja-JP" altLang="en-US" sz="900" u="sng" dirty="0"/>
              <a:t>（予約制）</a:t>
            </a:r>
            <a:r>
              <a:rPr kumimoji="1" lang="ja-JP" altLang="en-US" sz="1050" u="sng" dirty="0"/>
              <a:t>・　　</a:t>
            </a:r>
            <a:r>
              <a:rPr kumimoji="1" lang="ja-JP" altLang="en-US" sz="900" u="sng" dirty="0"/>
              <a:t>（予約制）</a:t>
            </a:r>
            <a:endParaRPr kumimoji="1" lang="en-US" altLang="ja-JP" sz="900" u="sng" dirty="0"/>
          </a:p>
          <a:p>
            <a:pPr>
              <a:lnSpc>
                <a:spcPct val="150000"/>
              </a:lnSpc>
            </a:pPr>
            <a:r>
              <a:rPr kumimoji="1" lang="ja-JP" altLang="en-US" sz="1050" dirty="0"/>
              <a:t>開設期間　</a:t>
            </a:r>
            <a:r>
              <a:rPr kumimoji="1" lang="en-US" altLang="ja-JP" sz="1050" dirty="0"/>
              <a:t>7/1</a:t>
            </a:r>
            <a:r>
              <a:rPr kumimoji="1" lang="ja-JP" altLang="en-US" sz="1050" dirty="0"/>
              <a:t>（水）～</a:t>
            </a:r>
            <a:r>
              <a:rPr kumimoji="1" lang="en-US" altLang="ja-JP" sz="1050" dirty="0"/>
              <a:t>10</a:t>
            </a:r>
            <a:r>
              <a:rPr kumimoji="1" lang="ja-JP" altLang="en-US" sz="1050" dirty="0"/>
              <a:t>月中旬</a:t>
            </a:r>
            <a:endParaRPr kumimoji="1" lang="en-US" altLang="ja-JP" sz="1050" dirty="0"/>
          </a:p>
          <a:p>
            <a:r>
              <a:rPr kumimoji="1" lang="ja-JP" altLang="en-US" sz="1050" dirty="0"/>
              <a:t>定　　員　</a:t>
            </a:r>
            <a:r>
              <a:rPr kumimoji="1" lang="en-US" altLang="ja-JP" sz="1050" dirty="0"/>
              <a:t>40</a:t>
            </a:r>
            <a:r>
              <a:rPr kumimoji="1" lang="ja-JP" altLang="en-US" sz="1050" dirty="0"/>
              <a:t>名</a:t>
            </a:r>
            <a:endParaRPr kumimoji="1" lang="en-US" altLang="ja-JP" sz="1050" dirty="0"/>
          </a:p>
          <a:p>
            <a:r>
              <a:rPr kumimoji="1" lang="ja-JP" altLang="en-US" sz="1050" dirty="0"/>
              <a:t>予約方法　☎</a:t>
            </a:r>
            <a:r>
              <a:rPr kumimoji="1" lang="ja-JP" altLang="en-US" sz="1050" baseline="0" dirty="0"/>
              <a:t> </a:t>
            </a:r>
            <a:r>
              <a:rPr kumimoji="1" lang="en-US" altLang="ja-JP" sz="1050" dirty="0"/>
              <a:t>0261-22-2220</a:t>
            </a:r>
          </a:p>
          <a:p>
            <a:r>
              <a:rPr kumimoji="1" lang="ja-JP" altLang="en-US" sz="1050" dirty="0"/>
              <a:t>★お願い</a:t>
            </a:r>
            <a:endParaRPr kumimoji="1" lang="en-US" altLang="ja-JP" sz="1050" dirty="0"/>
          </a:p>
          <a:p>
            <a:r>
              <a:rPr kumimoji="1" lang="ja-JP" altLang="en-US" sz="900" dirty="0"/>
              <a:t>小屋宿泊、テント場ともに事前予約をお願いします。</a:t>
            </a:r>
          </a:p>
        </p:txBody>
      </p:sp>
      <p:sp>
        <p:nvSpPr>
          <p:cNvPr id="1141" name="テキスト ボックス 11"/>
          <p:cNvSpPr txBox="1"/>
          <p:nvPr/>
        </p:nvSpPr>
        <p:spPr>
          <a:xfrm>
            <a:off x="3467165" y="2594360"/>
            <a:ext cx="3240000" cy="2227769"/>
          </a:xfrm>
          <a:prstGeom prst="rect">
            <a:avLst/>
          </a:prstGeom>
          <a:noFill/>
          <a:ln>
            <a:solidFill>
              <a:schemeClr val="bg1">
                <a:lumMod val="75000"/>
              </a:schemeClr>
            </a:solidFill>
            <a:prstDash val="sysDash"/>
          </a:ln>
        </p:spPr>
        <p:txBody>
          <a:bodyPr wrap="square"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kumimoji="1" lang="ja-JP" altLang="en-US" sz="1200" u="sng" dirty="0">
                <a:latin typeface="HGPｺﾞｼｯｸE" panose="020B0900000000000000" pitchFamily="50" charset="-128"/>
                <a:ea typeface="HGPｺﾞｼｯｸE" panose="020B0900000000000000" pitchFamily="50" charset="-128"/>
              </a:rPr>
              <a:t>三俣山荘</a:t>
            </a:r>
            <a:r>
              <a:rPr kumimoji="1" lang="ja-JP" altLang="en-US" sz="1050" u="sng" dirty="0"/>
              <a:t>　　　</a:t>
            </a:r>
            <a:r>
              <a:rPr kumimoji="1" lang="ja-JP" altLang="en-US" sz="900" u="sng" dirty="0"/>
              <a:t>（予約制）</a:t>
            </a:r>
            <a:r>
              <a:rPr kumimoji="1" lang="ja-JP" altLang="en-US" sz="1050" u="sng" dirty="0"/>
              <a:t>・　　</a:t>
            </a:r>
            <a:r>
              <a:rPr kumimoji="1" lang="ja-JP" altLang="en-US" sz="900" u="sng" dirty="0"/>
              <a:t>（特定日予約制）</a:t>
            </a:r>
            <a:endParaRPr kumimoji="1" lang="en-US" altLang="ja-JP" sz="900" u="sng" dirty="0"/>
          </a:p>
          <a:p>
            <a:pPr>
              <a:lnSpc>
                <a:spcPct val="150000"/>
              </a:lnSpc>
            </a:pPr>
            <a:r>
              <a:rPr kumimoji="1" lang="ja-JP" altLang="en-US" sz="1050" dirty="0"/>
              <a:t>開設期間　</a:t>
            </a:r>
            <a:r>
              <a:rPr kumimoji="1" lang="en-US" altLang="ja-JP" sz="1050" dirty="0"/>
              <a:t>7/4</a:t>
            </a:r>
            <a:r>
              <a:rPr kumimoji="1" lang="ja-JP" altLang="en-US" sz="1050" dirty="0"/>
              <a:t>（土）～</a:t>
            </a:r>
            <a:r>
              <a:rPr kumimoji="1" lang="en-US" altLang="ja-JP" sz="1050" dirty="0"/>
              <a:t>10/15</a:t>
            </a:r>
            <a:r>
              <a:rPr kumimoji="1" lang="ja-JP" altLang="en-US" sz="1050" dirty="0"/>
              <a:t>（木）</a:t>
            </a:r>
            <a:endParaRPr kumimoji="1" lang="en-US" altLang="ja-JP" sz="1050" dirty="0"/>
          </a:p>
          <a:p>
            <a:r>
              <a:rPr kumimoji="1" lang="ja-JP" altLang="en-US" sz="1050" dirty="0"/>
              <a:t>定　　員　</a:t>
            </a:r>
            <a:r>
              <a:rPr kumimoji="1" lang="en-US" altLang="ja-JP" sz="1050" dirty="0"/>
              <a:t>70</a:t>
            </a:r>
            <a:r>
              <a:rPr kumimoji="1" lang="ja-JP" altLang="en-US" sz="1050" dirty="0"/>
              <a:t>名</a:t>
            </a:r>
            <a:endParaRPr kumimoji="1" lang="en-US" altLang="ja-JP" sz="1050" dirty="0"/>
          </a:p>
          <a:p>
            <a:r>
              <a:rPr kumimoji="1" lang="ja-JP" altLang="en-US" sz="1050" dirty="0"/>
              <a:t>予約方法　</a:t>
            </a:r>
            <a:r>
              <a:rPr kumimoji="1" lang="en-US" altLang="ja-JP" sz="1050" dirty="0"/>
              <a:t>HP</a:t>
            </a:r>
            <a:r>
              <a:rPr kumimoji="1" lang="ja-JP" altLang="en-US" sz="1050" dirty="0"/>
              <a:t>予約のみ</a:t>
            </a:r>
            <a:endParaRPr kumimoji="1" lang="en-US" altLang="ja-JP" sz="1050" dirty="0"/>
          </a:p>
          <a:p>
            <a:r>
              <a:rPr kumimoji="1" lang="ja-JP" altLang="en-US" sz="1050" dirty="0"/>
              <a:t>　　　　　💻 </a:t>
            </a:r>
            <a:r>
              <a:rPr kumimoji="1" lang="en-US" altLang="ja-JP" sz="1050" dirty="0">
                <a:hlinkClick r:id="rId3"/>
              </a:rPr>
              <a:t>https://mitsumatasanso.com/</a:t>
            </a:r>
            <a:endParaRPr kumimoji="1" lang="en-US" altLang="ja-JP" sz="1050" dirty="0"/>
          </a:p>
          <a:p>
            <a:r>
              <a:rPr kumimoji="1" lang="ja-JP" altLang="en-US" sz="1050" dirty="0"/>
              <a:t>★お願い</a:t>
            </a:r>
            <a:endParaRPr kumimoji="1" lang="en-US" altLang="ja-JP" sz="1050" dirty="0"/>
          </a:p>
          <a:p>
            <a:r>
              <a:rPr kumimoji="1" lang="ja-JP" altLang="en-US" sz="1050" dirty="0"/>
              <a:t>今年度から予約方法が変更になりましたので、ホームページからご確認の上ご予約下さい。</a:t>
            </a:r>
            <a:endParaRPr kumimoji="1" lang="en-US" altLang="ja-JP" sz="1050" dirty="0"/>
          </a:p>
          <a:p>
            <a:r>
              <a:rPr kumimoji="1" lang="ja-JP" altLang="en-US" sz="1050" dirty="0"/>
              <a:t>問い合わせ☎ </a:t>
            </a:r>
            <a:r>
              <a:rPr kumimoji="1" lang="en-US" altLang="ja-JP" sz="1050" dirty="0"/>
              <a:t>050-8882-5967</a:t>
            </a:r>
          </a:p>
          <a:p>
            <a:r>
              <a:rPr kumimoji="1" lang="en-US" altLang="ja-JP" sz="1050" dirty="0"/>
              <a:t>                            050-8892-5833</a:t>
            </a:r>
            <a:r>
              <a:rPr kumimoji="1" lang="ja-JP" altLang="en-US" sz="1050" dirty="0"/>
              <a:t>（現地）</a:t>
            </a:r>
            <a:endParaRPr kumimoji="1" lang="ja-JP" altLang="en-US" sz="900" dirty="0"/>
          </a:p>
        </p:txBody>
      </p:sp>
      <p:pic>
        <p:nvPicPr>
          <p:cNvPr id="1142" name="図 8"/>
          <p:cNvPicPr>
            <a:picLocks noChangeAspect="1"/>
          </p:cNvPicPr>
          <p:nvPr/>
        </p:nvPicPr>
        <p:blipFill>
          <a:blip r:embed="rId5"/>
          <a:srcRect l="60001" t="54805" r="21111" b="26318"/>
          <a:stretch>
            <a:fillRect/>
          </a:stretch>
        </p:blipFill>
        <p:spPr>
          <a:xfrm>
            <a:off x="4310840" y="208375"/>
            <a:ext cx="285629" cy="213942"/>
          </a:xfrm>
          <a:prstGeom prst="rect">
            <a:avLst/>
          </a:prstGeom>
        </p:spPr>
      </p:pic>
      <p:pic>
        <p:nvPicPr>
          <p:cNvPr id="1143" name="図 11"/>
          <p:cNvPicPr>
            <a:picLocks noChangeAspect="1"/>
          </p:cNvPicPr>
          <p:nvPr/>
        </p:nvPicPr>
        <p:blipFill>
          <a:blip r:embed="rId5"/>
          <a:srcRect l="60001" t="54805" r="21111" b="26318"/>
          <a:stretch>
            <a:fillRect/>
          </a:stretch>
        </p:blipFill>
        <p:spPr>
          <a:xfrm>
            <a:off x="1188282" y="4953000"/>
            <a:ext cx="285629" cy="213942"/>
          </a:xfrm>
          <a:prstGeom prst="rect">
            <a:avLst/>
          </a:prstGeom>
        </p:spPr>
      </p:pic>
      <p:pic>
        <p:nvPicPr>
          <p:cNvPr id="1144" name="図 12"/>
          <p:cNvPicPr>
            <a:picLocks noChangeAspect="1"/>
          </p:cNvPicPr>
          <p:nvPr/>
        </p:nvPicPr>
        <p:blipFill>
          <a:blip r:embed="rId5"/>
          <a:srcRect l="60001" t="54805" r="21111" b="26318"/>
          <a:stretch>
            <a:fillRect/>
          </a:stretch>
        </p:blipFill>
        <p:spPr>
          <a:xfrm>
            <a:off x="4337280" y="2621695"/>
            <a:ext cx="285629" cy="213942"/>
          </a:xfrm>
          <a:prstGeom prst="rect">
            <a:avLst/>
          </a:prstGeom>
        </p:spPr>
      </p:pic>
      <p:pic>
        <p:nvPicPr>
          <p:cNvPr id="1145" name="図 13"/>
          <p:cNvPicPr>
            <a:picLocks noChangeAspect="1"/>
          </p:cNvPicPr>
          <p:nvPr/>
        </p:nvPicPr>
        <p:blipFill>
          <a:blip r:embed="rId5"/>
          <a:srcRect l="60001" t="54805" r="21111" b="26318"/>
          <a:stretch>
            <a:fillRect/>
          </a:stretch>
        </p:blipFill>
        <p:spPr>
          <a:xfrm>
            <a:off x="979292" y="2594360"/>
            <a:ext cx="285629" cy="213942"/>
          </a:xfrm>
          <a:prstGeom prst="rect">
            <a:avLst/>
          </a:prstGeom>
        </p:spPr>
      </p:pic>
      <p:pic>
        <p:nvPicPr>
          <p:cNvPr id="1146" name="図 14"/>
          <p:cNvPicPr>
            <a:picLocks noChangeAspect="1"/>
          </p:cNvPicPr>
          <p:nvPr/>
        </p:nvPicPr>
        <p:blipFill>
          <a:blip r:embed="rId5"/>
          <a:srcRect l="60001" t="54805" r="21111" b="26318"/>
          <a:stretch>
            <a:fillRect/>
          </a:stretch>
        </p:blipFill>
        <p:spPr>
          <a:xfrm>
            <a:off x="857251" y="215855"/>
            <a:ext cx="285629" cy="213942"/>
          </a:xfrm>
          <a:prstGeom prst="rect">
            <a:avLst/>
          </a:prstGeom>
        </p:spPr>
      </p:pic>
      <p:pic>
        <p:nvPicPr>
          <p:cNvPr id="1147" name="図 15"/>
          <p:cNvPicPr>
            <a:picLocks noChangeAspect="1"/>
          </p:cNvPicPr>
          <p:nvPr/>
        </p:nvPicPr>
        <p:blipFill>
          <a:blip r:embed="rId6"/>
          <a:srcRect l="40816" t="54053" r="40295" b="27072"/>
          <a:stretch>
            <a:fillRect/>
          </a:stretch>
        </p:blipFill>
        <p:spPr>
          <a:xfrm>
            <a:off x="2146132" y="4950835"/>
            <a:ext cx="269198" cy="201635"/>
          </a:xfrm>
          <a:prstGeom prst="rect">
            <a:avLst/>
          </a:prstGeom>
        </p:spPr>
      </p:pic>
      <p:pic>
        <p:nvPicPr>
          <p:cNvPr id="1148" name="図 18"/>
          <p:cNvPicPr>
            <a:picLocks noChangeAspect="1"/>
          </p:cNvPicPr>
          <p:nvPr/>
        </p:nvPicPr>
        <p:blipFill>
          <a:blip r:embed="rId6"/>
          <a:srcRect l="40816" t="54053" r="40295" b="27072"/>
          <a:stretch>
            <a:fillRect/>
          </a:stretch>
        </p:blipFill>
        <p:spPr>
          <a:xfrm>
            <a:off x="5261785" y="2631855"/>
            <a:ext cx="269198" cy="201635"/>
          </a:xfrm>
          <a:prstGeom prst="rect">
            <a:avLst/>
          </a:prstGeom>
        </p:spPr>
      </p:pic>
      <p:pic>
        <p:nvPicPr>
          <p:cNvPr id="1149" name="図 20"/>
          <p:cNvPicPr>
            <a:picLocks noChangeAspect="1"/>
          </p:cNvPicPr>
          <p:nvPr/>
        </p:nvPicPr>
        <p:blipFill>
          <a:blip r:embed="rId6"/>
          <a:srcRect l="40816" t="54053" r="40295" b="27072"/>
          <a:stretch>
            <a:fillRect/>
          </a:stretch>
        </p:blipFill>
        <p:spPr>
          <a:xfrm>
            <a:off x="1775915" y="220935"/>
            <a:ext cx="269198" cy="201635"/>
          </a:xfrm>
          <a:prstGeom prst="rect">
            <a:avLst/>
          </a:prstGeom>
        </p:spPr>
      </p:pic>
      <p:pic>
        <p:nvPicPr>
          <p:cNvPr id="1151" name="図 17"/>
          <p:cNvPicPr>
            <a:picLocks noChangeAspect="1"/>
          </p:cNvPicPr>
          <p:nvPr/>
        </p:nvPicPr>
        <p:blipFill>
          <a:blip r:embed="rId7"/>
          <a:stretch>
            <a:fillRect/>
          </a:stretch>
        </p:blipFill>
        <p:spPr>
          <a:xfrm>
            <a:off x="1188282" y="7851587"/>
            <a:ext cx="990457" cy="990457"/>
          </a:xfrm>
          <a:prstGeom prst="rect">
            <a:avLst/>
          </a:prstGeom>
        </p:spPr>
      </p:pic>
      <p:pic>
        <p:nvPicPr>
          <p:cNvPr id="1161" name="図 54"/>
          <p:cNvPicPr>
            <a:picLocks noChangeAspect="1"/>
          </p:cNvPicPr>
          <p:nvPr/>
        </p:nvPicPr>
        <p:blipFill>
          <a:blip r:embed="rId8"/>
          <a:stretch>
            <a:fillRect/>
          </a:stretch>
        </p:blipFill>
        <p:spPr>
          <a:xfrm>
            <a:off x="151114" y="6621741"/>
            <a:ext cx="3473191" cy="1180885"/>
          </a:xfrm>
          <a:prstGeom prst="rect">
            <a:avLst/>
          </a:prstGeom>
        </p:spPr>
      </p:pic>
    </p:spTree>
    <p:extLst>
      <p:ext uri="{BB962C8B-B14F-4D97-AF65-F5344CB8AC3E}">
        <p14:creationId xmlns:p14="http://schemas.microsoft.com/office/powerpoint/2010/main" val="347810076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2.xml><?xml version="1.0" encoding="utf-8"?>
<a:theme xmlns:a="http://schemas.openxmlformats.org/drawingml/2006/main" name="標準">
  <a:themeElements>
    <a:clrScheme name="標準">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標準">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標準">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751</TotalTime>
  <Words>1054</Words>
  <Application>Microsoft Office PowerPoint</Application>
  <PresentationFormat>A4 210 x 297 mm</PresentationFormat>
  <Paragraphs>117</Paragraphs>
  <Slides>2</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HGPｺﾞｼｯｸE</vt:lpstr>
      <vt:lpstr>游ゴシック</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北澤　美沙</dc:creator>
  <cp:lastModifiedBy>jp23037</cp:lastModifiedBy>
  <cp:revision>58</cp:revision>
  <cp:lastPrinted>2023-06-20T05:07:54Z</cp:lastPrinted>
  <dcterms:created xsi:type="dcterms:W3CDTF">2023-05-09T05:17:49Z</dcterms:created>
  <dcterms:modified xsi:type="dcterms:W3CDTF">2026-07-17T00:15:09Z</dcterms:modified>
</cp:coreProperties>
</file>